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notesSlides/notesSlide11.xml" ContentType="application/vnd.openxmlformats-officedocument.presentationml.notesSlid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13.xml" ContentType="application/vnd.openxmlformats-officedocument.presentationml.notesSlide+xml"/>
  <Override PartName="/ppt/charts/chart15.xml" ContentType="application/vnd.openxmlformats-officedocument.drawingml.chart+xml"/>
  <Override PartName="/ppt/notesSlides/notesSlide14.xml" ContentType="application/vnd.openxmlformats-officedocument.presentationml.notesSlide+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15.xml" ContentType="application/vnd.openxmlformats-officedocument.presentationml.notesSlide+xml"/>
  <Override PartName="/ppt/charts/chart17.xml" ContentType="application/vnd.openxmlformats-officedocument.drawingml.chart+xml"/>
  <Override PartName="/ppt/notesSlides/notesSlide16.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17.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18.xml" ContentType="application/vnd.openxmlformats-officedocument.presentationml.notesSlide+xml"/>
  <Override PartName="/ppt/charts/chart23.xml" ContentType="application/vnd.openxmlformats-officedocument.drawingml.chart+xml"/>
  <Override PartName="/ppt/notesSlides/notesSlide19.xml" ContentType="application/vnd.openxmlformats-officedocument.presentationml.notesSlide+xml"/>
  <Override PartName="/ppt/charts/chart2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20.xml" ContentType="application/vnd.openxmlformats-officedocument.presentationml.notesSlide+xml"/>
  <Override PartName="/ppt/charts/chart25.xml" ContentType="application/vnd.openxmlformats-officedocument.drawingml.chart+xml"/>
  <Override PartName="/ppt/notesSlides/notesSlide21.xml" ContentType="application/vnd.openxmlformats-officedocument.presentationml.notesSlide+xml"/>
  <Override PartName="/ppt/charts/chart2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27.xml" ContentType="application/vnd.openxmlformats-officedocument.drawingml.chart+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710" r:id="rId3"/>
  </p:sldMasterIdLst>
  <p:notesMasterIdLst>
    <p:notesMasterId r:id="rId46"/>
  </p:notesMasterIdLst>
  <p:sldIdLst>
    <p:sldId id="550" r:id="rId4"/>
    <p:sldId id="1238" r:id="rId5"/>
    <p:sldId id="1540" r:id="rId6"/>
    <p:sldId id="1535" r:id="rId7"/>
    <p:sldId id="872" r:id="rId8"/>
    <p:sldId id="1439" r:id="rId9"/>
    <p:sldId id="1441" r:id="rId10"/>
    <p:sldId id="878" r:id="rId11"/>
    <p:sldId id="1536" r:id="rId12"/>
    <p:sldId id="1476" r:id="rId13"/>
    <p:sldId id="840" r:id="rId14"/>
    <p:sldId id="1447" r:id="rId15"/>
    <p:sldId id="1448" r:id="rId16"/>
    <p:sldId id="1451" r:id="rId17"/>
    <p:sldId id="1452" r:id="rId18"/>
    <p:sldId id="1473" r:id="rId19"/>
    <p:sldId id="1466" r:id="rId20"/>
    <p:sldId id="1444" r:id="rId21"/>
    <p:sldId id="1453" r:id="rId22"/>
    <p:sldId id="850" r:id="rId23"/>
    <p:sldId id="1537" r:id="rId24"/>
    <p:sldId id="855" r:id="rId25"/>
    <p:sldId id="852" r:id="rId26"/>
    <p:sldId id="1460" r:id="rId27"/>
    <p:sldId id="1462" r:id="rId28"/>
    <p:sldId id="859" r:id="rId29"/>
    <p:sldId id="860" r:id="rId30"/>
    <p:sldId id="1478" r:id="rId31"/>
    <p:sldId id="857" r:id="rId32"/>
    <p:sldId id="1539" r:id="rId33"/>
    <p:sldId id="881" r:id="rId34"/>
    <p:sldId id="863" r:id="rId35"/>
    <p:sldId id="1479" r:id="rId36"/>
    <p:sldId id="1467" r:id="rId37"/>
    <p:sldId id="1468" r:id="rId38"/>
    <p:sldId id="256" r:id="rId39"/>
    <p:sldId id="257" r:id="rId40"/>
    <p:sldId id="263" r:id="rId41"/>
    <p:sldId id="262" r:id="rId42"/>
    <p:sldId id="261" r:id="rId43"/>
    <p:sldId id="1541" r:id="rId44"/>
    <p:sldId id="1538"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3D4B1F-150D-403A-8CE3-C89EA7182B4E}" v="18" dt="2023-09-28T07:11:00.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41" autoAdjust="0"/>
  </p:normalViewPr>
  <p:slideViewPr>
    <p:cSldViewPr snapToGrid="0">
      <p:cViewPr varScale="1">
        <p:scale>
          <a:sx n="52" d="100"/>
          <a:sy n="52" d="100"/>
        </p:scale>
        <p:origin x="12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2BEA-4A3C-924C-72E4F55B7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Oui</c:v>
                </c:pt>
                <c:pt idx="1">
                  <c:v>Non, je suis à la recherche d’un emploi</c:v>
                </c:pt>
                <c:pt idx="2">
                  <c:v>Non, je suis à la recherche de mon premier emploi</c:v>
                </c:pt>
              </c:strCache>
            </c:strRef>
          </c:cat>
          <c:val>
            <c:numRef>
              <c:f>Sheet1!$B$2:$B$4</c:f>
              <c:numCache>
                <c:formatCode>_-* #,##0_-;\-* #,##0_-;_-* "-"??_-;_-@_-</c:formatCode>
                <c:ptCount val="3"/>
                <c:pt idx="0">
                  <c:v>88.81</c:v>
                </c:pt>
                <c:pt idx="1">
                  <c:v>8.2100000000000009</c:v>
                </c:pt>
                <c:pt idx="2">
                  <c:v>2.98</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0"/>
        </c:dLbls>
        <c:firstSliceAng val="287"/>
      </c:pieChart>
      <c:spPr>
        <a:noFill/>
        <a:ln>
          <a:noFill/>
        </a:ln>
        <a:effectLst/>
      </c:spPr>
    </c:plotArea>
    <c:plotVisOnly val="1"/>
    <c:dispBlanksAs val="gap"/>
    <c:showDLblsOverMax val="0"/>
  </c:chart>
  <c:spPr>
    <a:noFill/>
    <a:ln>
      <a:noFill/>
    </a:ln>
    <a:effectLst/>
  </c:spPr>
  <c:txPr>
    <a:bodyPr/>
    <a:lstStyle/>
    <a:p>
      <a:pPr>
        <a:defRPr/>
      </a:pPr>
      <a:endParaRPr lang="fr-F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General</c:formatCode>
                <c:ptCount val="2"/>
                <c:pt idx="0">
                  <c:v>50.18</c:v>
                </c:pt>
                <c:pt idx="1">
                  <c:v>49.82</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180"/>
        <c:holeSize val="5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46640978464002"/>
          <c:y val="3.441352044894741E-2"/>
          <c:w val="0.50053359021536004"/>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Je souhaite travailler dans une entreprise qui m’offre un meilleur package salarial</c:v>
                </c:pt>
                <c:pt idx="1">
                  <c:v>Je souhaite un travail flexible au niveau télétravail/du travail en entreprise</c:v>
                </c:pt>
                <c:pt idx="2">
                  <c:v>Je souhaite que mon entreprise me propose des avantages privés favorisant une diminution de ma consommation énergétique</c:v>
                </c:pt>
                <c:pt idx="3">
                  <c:v>Je souhaite un travail plus proche de mon domicile</c:v>
                </c:pt>
                <c:pt idx="4">
                  <c:v>Je souhaite travailler dans une entreprise plus durable</c:v>
                </c:pt>
                <c:pt idx="5">
                  <c:v>Je souhaite travailler dans une entreprise qui offre différentes solutions de mobilité</c:v>
                </c:pt>
                <c:pt idx="6">
                  <c:v>Je souhaite me mettre à mon propre compte</c:v>
                </c:pt>
                <c:pt idx="7">
                  <c:v>Autres</c:v>
                </c:pt>
              </c:strCache>
            </c:strRef>
          </c:cat>
          <c:val>
            <c:numRef>
              <c:f>Sheet1!$B$2:$B$9</c:f>
              <c:numCache>
                <c:formatCode>0\%</c:formatCode>
                <c:ptCount val="8"/>
                <c:pt idx="0">
                  <c:v>31.62</c:v>
                </c:pt>
                <c:pt idx="1">
                  <c:v>31.39</c:v>
                </c:pt>
                <c:pt idx="2">
                  <c:v>29.64</c:v>
                </c:pt>
                <c:pt idx="3">
                  <c:v>26.2</c:v>
                </c:pt>
                <c:pt idx="4">
                  <c:v>25.66</c:v>
                </c:pt>
                <c:pt idx="5">
                  <c:v>20.9</c:v>
                </c:pt>
                <c:pt idx="6">
                  <c:v>20.11</c:v>
                </c:pt>
                <c:pt idx="7">
                  <c:v>3.62</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General</c:formatCode>
                <c:ptCount val="2"/>
                <c:pt idx="0">
                  <c:v>85.28</c:v>
                </c:pt>
                <c:pt idx="1">
                  <c:v>14.72</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297"/>
        <c:holeSize val="5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07226163769674"/>
          <c:y val="3.441352044894741E-2"/>
          <c:w val="0.49012504404362045"/>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50000"/>
                </a:schemeClr>
              </a:solidFill>
              <a:ln>
                <a:solidFill>
                  <a:schemeClr val="bg1"/>
                </a:solidFill>
              </a:ln>
            </c:spPr>
            <c:extLst>
              <c:ext xmlns:c16="http://schemas.microsoft.com/office/drawing/2014/chart" uri="{C3380CC4-5D6E-409C-BE32-E72D297353CC}">
                <c16:uniqueId val="{00000008-FCD7-4E10-BA88-1C9012A1E66F}"/>
              </c:ext>
            </c:extLst>
          </c:dPt>
          <c:dPt>
            <c:idx val="8"/>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7-FCD7-4E10-BA88-1C9012A1E66F}"/>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Mon travail est utile pour mes clients/patients/collègues</c:v>
                </c:pt>
                <c:pt idx="1">
                  <c:v>Mon travail me permet de bien vivre en dehors du travail</c:v>
                </c:pt>
                <c:pt idx="2">
                  <c:v>Mon travail me permet de me développer en tant qu’individu (compétences, connaissances)</c:v>
                </c:pt>
                <c:pt idx="3">
                  <c:v>Le domaine d’activité de mon organisation (service ou produit qui contribue positivement à la société)</c:v>
                </c:pt>
                <c:pt idx="4">
                  <c:v>Mon travail me donne un statut social valorisé dans la société</c:v>
                </c:pt>
                <c:pt idx="5">
                  <c:v>Mon travail me permet de contribuer à la transition écologique et sociale de notre société</c:v>
                </c:pt>
                <c:pt idx="6">
                  <c:v>Autre, préciser </c:v>
                </c:pt>
              </c:strCache>
            </c:strRef>
          </c:cat>
          <c:val>
            <c:numRef>
              <c:f>Sheet1!$B$2:$B$8</c:f>
              <c:numCache>
                <c:formatCode>0\%</c:formatCode>
                <c:ptCount val="7"/>
                <c:pt idx="0">
                  <c:v>46.12</c:v>
                </c:pt>
                <c:pt idx="1">
                  <c:v>40.33</c:v>
                </c:pt>
                <c:pt idx="2">
                  <c:v>39.29</c:v>
                </c:pt>
                <c:pt idx="3">
                  <c:v>30.91</c:v>
                </c:pt>
                <c:pt idx="4">
                  <c:v>25.64</c:v>
                </c:pt>
                <c:pt idx="5">
                  <c:v>21.28</c:v>
                </c:pt>
                <c:pt idx="6">
                  <c:v>0.73</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5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5535499894550686"/>
          <c:y val="3.441352044894741E-2"/>
          <c:w val="0.45734039156452616"/>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spPr>
              <a:solidFill>
                <a:srgbClr val="7F7F7F"/>
              </a:solidFill>
              <a:ln>
                <a:solidFill>
                  <a:schemeClr val="bg1"/>
                </a:solidFill>
              </a:ln>
            </c:spPr>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9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Le package salarial</c:v>
                </c:pt>
                <c:pt idx="1">
                  <c:v>L’environnement, l’ambiance de travail, les collègues</c:v>
                </c:pt>
                <c:pt idx="2">
                  <c:v>Mon développement personnel</c:v>
                </c:pt>
                <c:pt idx="3">
                  <c:v>L’ambition</c:v>
                </c:pt>
                <c:pt idx="4">
                  <c:v>La contribution positive à la société</c:v>
                </c:pt>
                <c:pt idx="5">
                  <c:v>L’intérêt intellectuel</c:v>
                </c:pt>
                <c:pt idx="6">
                  <c:v>La solidité et stabilité de mon entreprise</c:v>
                </c:pt>
                <c:pt idx="7">
                  <c:v>Le statut social</c:v>
                </c:pt>
                <c:pt idx="8">
                  <c:v>La diversité (âge, sexe, culture, …)</c:v>
                </c:pt>
                <c:pt idx="9">
                  <c:v>La réputation de l’entreprise</c:v>
                </c:pt>
                <c:pt idx="10">
                  <c:v>Le développement digital de l’entreprise</c:v>
                </c:pt>
                <c:pt idx="11">
                  <c:v>Je n’ai pas de motivation à travailler</c:v>
                </c:pt>
              </c:strCache>
            </c:strRef>
          </c:cat>
          <c:val>
            <c:numRef>
              <c:f>Sheet1!$B$2:$B$13</c:f>
              <c:numCache>
                <c:formatCode>General</c:formatCode>
                <c:ptCount val="12"/>
                <c:pt idx="0">
                  <c:v>45.02</c:v>
                </c:pt>
                <c:pt idx="1">
                  <c:v>32.51</c:v>
                </c:pt>
                <c:pt idx="2">
                  <c:v>31.46</c:v>
                </c:pt>
                <c:pt idx="3">
                  <c:v>21.5</c:v>
                </c:pt>
                <c:pt idx="4">
                  <c:v>20.93</c:v>
                </c:pt>
                <c:pt idx="5">
                  <c:v>17.03</c:v>
                </c:pt>
                <c:pt idx="6">
                  <c:v>15.41</c:v>
                </c:pt>
                <c:pt idx="7">
                  <c:v>15.28</c:v>
                </c:pt>
                <c:pt idx="8">
                  <c:v>12.71</c:v>
                </c:pt>
                <c:pt idx="9">
                  <c:v>11.52</c:v>
                </c:pt>
                <c:pt idx="10">
                  <c:v>8.6</c:v>
                </c:pt>
                <c:pt idx="11">
                  <c:v>1.21</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9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42678951401254"/>
          <c:y val="9.0335491178486937E-2"/>
          <c:w val="0.55775258112094395"/>
          <c:h val="0.9077863299741763"/>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9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Les sites Web de recrutement</c:v>
                </c:pt>
                <c:pt idx="1">
                  <c:v>Les agences d’interim/de recrutement</c:v>
                </c:pt>
                <c:pt idx="2">
                  <c:v>Le site Web de l’entreprise</c:v>
                </c:pt>
                <c:pt idx="3">
                  <c:v>LinkedIn</c:v>
                </c:pt>
                <c:pt idx="4">
                  <c:v>Le bouche à oreille</c:v>
                </c:pt>
                <c:pt idx="5">
                  <c:v>Facebook</c:v>
                </c:pt>
                <c:pt idx="6">
                  <c:v>Les salons de l’emploi/jobs fairs</c:v>
                </c:pt>
                <c:pt idx="7">
                  <c:v>Instagram</c:v>
                </c:pt>
                <c:pt idx="8">
                  <c:v>Tik Tok</c:v>
                </c:pt>
                <c:pt idx="9">
                  <c:v>Les chasseurs de tête</c:v>
                </c:pt>
                <c:pt idx="10">
                  <c:v>Autres</c:v>
                </c:pt>
              </c:strCache>
            </c:strRef>
          </c:cat>
          <c:val>
            <c:numRef>
              <c:f>Sheet1!$B$2:$B$12</c:f>
              <c:numCache>
                <c:formatCode>General</c:formatCode>
                <c:ptCount val="11"/>
                <c:pt idx="0">
                  <c:v>45.83</c:v>
                </c:pt>
                <c:pt idx="1">
                  <c:v>27.13</c:v>
                </c:pt>
                <c:pt idx="2">
                  <c:v>25.97</c:v>
                </c:pt>
                <c:pt idx="3">
                  <c:v>25.78</c:v>
                </c:pt>
                <c:pt idx="4">
                  <c:v>19.149999999999999</c:v>
                </c:pt>
                <c:pt idx="5">
                  <c:v>15.22</c:v>
                </c:pt>
                <c:pt idx="6">
                  <c:v>14.16</c:v>
                </c:pt>
                <c:pt idx="7">
                  <c:v>11.33</c:v>
                </c:pt>
                <c:pt idx="8">
                  <c:v>9.9</c:v>
                </c:pt>
                <c:pt idx="9">
                  <c:v>6.81</c:v>
                </c:pt>
                <c:pt idx="10">
                  <c:v>6.36</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2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3385287610619477"/>
          <c:y val="2.3526215366755792E-2"/>
          <c:w val="0.14790388397246804"/>
          <c:h val="8.014257750992608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rgbClr val="7F7F7F"/>
              </a:solidFill>
              <a:ln w="19050">
                <a:solidFill>
                  <a:schemeClr val="lt1"/>
                </a:solidFill>
              </a:ln>
              <a:effectLst/>
            </c:spPr>
            <c:extLst>
              <c:ext xmlns:c16="http://schemas.microsoft.com/office/drawing/2014/chart" uri="{C3380CC4-5D6E-409C-BE32-E72D297353CC}">
                <c16:uniqueId val="{00000005-2BEA-4A3C-924C-72E4F55B7F01}"/>
              </c:ext>
            </c:extLst>
          </c:dPt>
          <c:dLbls>
            <c:dLbl>
              <c:idx val="0"/>
              <c:layout>
                <c:manualLayout>
                  <c:x val="-0.10431102018166696"/>
                  <c:y val="-5.4128822384440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EA-4A3C-924C-72E4F55B7F0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suis confiant mais je crains les difficultés liées à mon projet</c:v>
                </c:pt>
              </c:strCache>
            </c:strRef>
          </c:cat>
          <c:val>
            <c:numRef>
              <c:f>Sheet1!$B$2:$B$4</c:f>
              <c:numCache>
                <c:formatCode>General</c:formatCode>
                <c:ptCount val="3"/>
                <c:pt idx="0">
                  <c:v>68.73</c:v>
                </c:pt>
                <c:pt idx="1">
                  <c:v>19.41</c:v>
                </c:pt>
                <c:pt idx="2">
                  <c:v>11.86</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328"/>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01207595870201"/>
          <c:y val="4.1045881223973433E-3"/>
          <c:w val="0.45181004383243711"/>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3"/>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7-DAB5-43CE-997F-A4769E0106D5}"/>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La mauvaise qualité du management</c:v>
                </c:pt>
                <c:pt idx="1">
                  <c:v>La mauvaise ambiance de travail</c:v>
                </c:pt>
                <c:pt idx="2">
                  <c:v>Le non-respect des valeurs annoncées</c:v>
                </c:pt>
                <c:pt idx="3">
                  <c:v>L’intérêt du métier est moindre qu’espéré</c:v>
                </c:pt>
                <c:pt idx="4">
                  <c:v>Le faible équilibre vie privée/professionnelle</c:v>
                </c:pt>
                <c:pt idx="5">
                  <c:v>La distance domicile-lieu de travail</c:v>
                </c:pt>
                <c:pt idx="6">
                  <c:v>Le package salarial ne correspond pas</c:v>
                </c:pt>
                <c:pt idx="7">
                  <c:v>L’autonomie annoncée plus faible</c:v>
                </c:pt>
                <c:pt idx="8">
                  <c:v>Le plan de développement est insuffisant</c:v>
                </c:pt>
                <c:pt idx="9">
                  <c:v>Autres, précisez </c:v>
                </c:pt>
              </c:strCache>
            </c:strRef>
          </c:cat>
          <c:val>
            <c:numRef>
              <c:f>Sheet1!$B$2:$B$11</c:f>
              <c:numCache>
                <c:formatCode>0\%</c:formatCode>
                <c:ptCount val="10"/>
                <c:pt idx="0">
                  <c:v>38.270000000000003</c:v>
                </c:pt>
                <c:pt idx="1">
                  <c:v>29.42</c:v>
                </c:pt>
                <c:pt idx="2">
                  <c:v>24.66</c:v>
                </c:pt>
                <c:pt idx="3">
                  <c:v>22.31</c:v>
                </c:pt>
                <c:pt idx="4">
                  <c:v>19</c:v>
                </c:pt>
                <c:pt idx="5">
                  <c:v>17.7</c:v>
                </c:pt>
                <c:pt idx="6">
                  <c:v>17.32</c:v>
                </c:pt>
                <c:pt idx="7">
                  <c:v>16.59</c:v>
                </c:pt>
                <c:pt idx="8">
                  <c:v>16.440000000000001</c:v>
                </c:pt>
                <c:pt idx="9">
                  <c:v>2.84</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42678951401254"/>
          <c:y val="3.441352044894741E-2"/>
          <c:w val="0.45181004383243711"/>
          <c:h val="0.96370845404165384"/>
        </c:manualLayout>
      </c:layout>
      <c:barChart>
        <c:barDir val="bar"/>
        <c:grouping val="clustered"/>
        <c:varyColors val="0"/>
        <c:ser>
          <c:idx val="0"/>
          <c:order val="0"/>
          <c:tx>
            <c:strRef>
              <c:f>Sheet1!$B$1</c:f>
              <c:strCache>
                <c:ptCount val="1"/>
                <c:pt idx="0">
                  <c:v>2022</c:v>
                </c:pt>
              </c:strCache>
            </c:strRef>
          </c:tx>
          <c:spPr>
            <a:solidFill>
              <a:srgbClr val="00AEEF"/>
            </a:solidFill>
            <a:ln>
              <a:solidFill>
                <a:schemeClr val="bg1"/>
              </a:solidFill>
            </a:ln>
          </c:spPr>
          <c:invertIfNegative val="0"/>
          <c:dPt>
            <c:idx val="0"/>
            <c:invertIfNegative val="0"/>
            <c:bubble3D val="0"/>
            <c:spPr>
              <a:solidFill>
                <a:schemeClr val="accent3"/>
              </a:solidFill>
              <a:ln>
                <a:solidFill>
                  <a:schemeClr val="bg1"/>
                </a:solidFill>
              </a:ln>
            </c:spPr>
            <c:extLst>
              <c:ext xmlns:c16="http://schemas.microsoft.com/office/drawing/2014/chart" uri="{C3380CC4-5D6E-409C-BE32-E72D297353CC}">
                <c16:uniqueId val="{00000007-93B4-46CE-B531-0EB88B1C00D2}"/>
              </c:ext>
            </c:extLst>
          </c:dPt>
          <c:dPt>
            <c:idx val="1"/>
            <c:invertIfNegative val="0"/>
            <c:bubble3D val="0"/>
            <c:spPr>
              <a:solidFill>
                <a:schemeClr val="accent3">
                  <a:lumMod val="60000"/>
                  <a:lumOff val="40000"/>
                </a:schemeClr>
              </a:solidFill>
              <a:ln>
                <a:solidFill>
                  <a:schemeClr val="bg1"/>
                </a:solidFill>
              </a:ln>
            </c:spPr>
            <c:extLst>
              <c:ext xmlns:c16="http://schemas.microsoft.com/office/drawing/2014/chart" uri="{C3380CC4-5D6E-409C-BE32-E72D297353CC}">
                <c16:uniqueId val="{00000008-93B4-46CE-B531-0EB88B1C00D2}"/>
              </c:ext>
            </c:extLst>
          </c:dPt>
          <c:dPt>
            <c:idx val="2"/>
            <c:invertIfNegative val="0"/>
            <c:bubble3D val="0"/>
            <c:spPr>
              <a:solidFill>
                <a:schemeClr val="accent6">
                  <a:lumMod val="40000"/>
                  <a:lumOff val="60000"/>
                </a:schemeClr>
              </a:solidFill>
              <a:ln>
                <a:solidFill>
                  <a:schemeClr val="bg1"/>
                </a:solidFill>
              </a:ln>
            </c:spPr>
            <c:extLst>
              <c:ext xmlns:c16="http://schemas.microsoft.com/office/drawing/2014/chart" uri="{C3380CC4-5D6E-409C-BE32-E72D297353CC}">
                <c16:uniqueId val="{00000009-93B4-46CE-B531-0EB88B1C00D2}"/>
              </c:ext>
            </c:extLst>
          </c:dPt>
          <c:dPt>
            <c:idx val="3"/>
            <c:invertIfNegative val="0"/>
            <c:bubble3D val="0"/>
            <c:spPr>
              <a:solidFill>
                <a:schemeClr val="accent6"/>
              </a:solidFill>
              <a:ln>
                <a:solidFill>
                  <a:schemeClr val="bg1"/>
                </a:solidFill>
              </a:ln>
            </c:spPr>
            <c:extLst>
              <c:ext xmlns:c16="http://schemas.microsoft.com/office/drawing/2014/chart" uri="{C3380CC4-5D6E-409C-BE32-E72D297353CC}">
                <c16:uniqueId val="{00000000-28C2-4962-9A57-7FB34B3565BC}"/>
              </c:ext>
            </c:extLst>
          </c:dPt>
          <c:dPt>
            <c:idx val="4"/>
            <c:invertIfNegative val="0"/>
            <c:bubble3D val="0"/>
            <c:spPr>
              <a:solidFill>
                <a:schemeClr val="accent6">
                  <a:lumMod val="75000"/>
                </a:schemeClr>
              </a:solidFill>
              <a:ln>
                <a:solidFill>
                  <a:schemeClr val="bg1"/>
                </a:solidFill>
              </a:ln>
            </c:spPr>
            <c:extLst>
              <c:ext xmlns:c16="http://schemas.microsoft.com/office/drawing/2014/chart" uri="{C3380CC4-5D6E-409C-BE32-E72D297353CC}">
                <c16:uniqueId val="{00000001-28C2-4962-9A57-7FB34B3565BC}"/>
              </c:ext>
            </c:extLst>
          </c:dPt>
          <c:dPt>
            <c:idx val="5"/>
            <c:invertIfNegative val="0"/>
            <c:bubble3D val="0"/>
            <c:spPr>
              <a:solidFill>
                <a:srgbClr val="7F7F7F"/>
              </a:solidFill>
              <a:ln>
                <a:solidFill>
                  <a:schemeClr val="bg1"/>
                </a:solidFill>
              </a:ln>
            </c:spPr>
            <c:extLst>
              <c:ext xmlns:c16="http://schemas.microsoft.com/office/drawing/2014/chart" uri="{C3380CC4-5D6E-409C-BE32-E72D297353CC}">
                <c16:uniqueId val="{0000000F-B3BC-4650-8DEF-048C09F99CAB}"/>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Très important</c:v>
                </c:pt>
                <c:pt idx="1">
                  <c:v>Assez important</c:v>
                </c:pt>
                <c:pt idx="2">
                  <c:v>Ni important ni pas important</c:v>
                </c:pt>
                <c:pt idx="3">
                  <c:v>Peu important</c:v>
                </c:pt>
                <c:pt idx="4">
                  <c:v>Très peu important</c:v>
                </c:pt>
                <c:pt idx="5">
                  <c:v>Je ne sais pas</c:v>
                </c:pt>
              </c:strCache>
            </c:strRef>
          </c:cat>
          <c:val>
            <c:numRef>
              <c:f>Sheet1!$B$2:$B$7</c:f>
              <c:numCache>
                <c:formatCode>0\%</c:formatCode>
                <c:ptCount val="6"/>
                <c:pt idx="0">
                  <c:v>15.35</c:v>
                </c:pt>
                <c:pt idx="1">
                  <c:v>40.619999999999997</c:v>
                </c:pt>
                <c:pt idx="2">
                  <c:v>28.98</c:v>
                </c:pt>
                <c:pt idx="3">
                  <c:v>8.33</c:v>
                </c:pt>
                <c:pt idx="4">
                  <c:v>1.77</c:v>
                </c:pt>
                <c:pt idx="5" formatCode="_-* #,##0_-;\-* #,##0_-;_-* &quot;-&quot;??_-;_-@_-">
                  <c:v>4.96</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906923447252298"/>
          <c:y val="8.2087285672749713E-2"/>
          <c:w val="0.43706670293993932"/>
          <c:h val="0.91603477012161083"/>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9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qui offre un meilleur salaire</c:v>
                </c:pt>
                <c:pt idx="1">
                  <c:v>qui respecte l’équilibre vie privée - vie professionnelle</c:v>
                </c:pt>
                <c:pt idx="2">
                  <c:v>qui accorde plus de flexibilité d’horaires</c:v>
                </c:pt>
                <c:pt idx="3">
                  <c:v>qui offre de nombreux avantages extra légaux</c:v>
                </c:pt>
                <c:pt idx="4">
                  <c:v>qui correspond mieux à mes valeurs</c:v>
                </c:pt>
                <c:pt idx="5">
                  <c:v>qui favorise le développement personnel et les formations</c:v>
                </c:pt>
                <c:pt idx="6">
                  <c:v>plus stable financièrement</c:v>
                </c:pt>
                <c:pt idx="7">
                  <c:v>plus à taille humaine</c:v>
                </c:pt>
                <c:pt idx="8">
                  <c:v>plus durable</c:v>
                </c:pt>
                <c:pt idx="9">
                  <c:v>plus digitale</c:v>
                </c:pt>
                <c:pt idx="10">
                  <c:v>qui valorise l’égalité homme - femme</c:v>
                </c:pt>
              </c:strCache>
            </c:strRef>
          </c:cat>
          <c:val>
            <c:numRef>
              <c:f>Sheet1!$B$2:$B$12</c:f>
              <c:numCache>
                <c:formatCode>General</c:formatCode>
                <c:ptCount val="11"/>
                <c:pt idx="0">
                  <c:v>40.130000000000003</c:v>
                </c:pt>
                <c:pt idx="1">
                  <c:v>28.06</c:v>
                </c:pt>
                <c:pt idx="2">
                  <c:v>24.1</c:v>
                </c:pt>
                <c:pt idx="3">
                  <c:v>23.42</c:v>
                </c:pt>
                <c:pt idx="4">
                  <c:v>22.77</c:v>
                </c:pt>
                <c:pt idx="5">
                  <c:v>19.28</c:v>
                </c:pt>
                <c:pt idx="6">
                  <c:v>16.66</c:v>
                </c:pt>
                <c:pt idx="7">
                  <c:v>15.88</c:v>
                </c:pt>
                <c:pt idx="8">
                  <c:v>12.89</c:v>
                </c:pt>
                <c:pt idx="9">
                  <c:v>11.12</c:v>
                </c:pt>
                <c:pt idx="10">
                  <c:v>10.36</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5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2104711537274581"/>
          <c:y val="1.7335919615934305E-2"/>
          <c:w val="0.15790576925450828"/>
          <c:h val="8.858279539656258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97667454933"/>
          <c:y val="0.10612734484893317"/>
          <c:w val="0.45181004383243711"/>
          <c:h val="0.89199466590425669"/>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7-517B-40DD-8A93-43373CC726CF}"/>
              </c:ext>
            </c:extLst>
          </c:dPt>
          <c:dPt>
            <c:idx val="8"/>
            <c:invertIfNegative val="0"/>
            <c:bubble3D val="0"/>
            <c:spPr>
              <a:solidFill>
                <a:srgbClr val="7F7F7F"/>
              </a:solidFill>
              <a:ln>
                <a:solidFill>
                  <a:schemeClr val="bg1"/>
                </a:solidFill>
              </a:ln>
            </c:spPr>
            <c:extLst>
              <c:ext xmlns:c16="http://schemas.microsoft.com/office/drawing/2014/chart" uri="{C3380CC4-5D6E-409C-BE32-E72D297353CC}">
                <c16:uniqueId val="{0000000B-C7A8-4836-A005-3AB6CF6A113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Employé</c:v>
                </c:pt>
                <c:pt idx="1">
                  <c:v>Ouvrier</c:v>
                </c:pt>
                <c:pt idx="2">
                  <c:v>Indépendant</c:v>
                </c:pt>
                <c:pt idx="3">
                  <c:v>Fonctionnaire</c:v>
                </c:pt>
                <c:pt idx="4">
                  <c:v>Étudiant</c:v>
                </c:pt>
                <c:pt idx="5">
                  <c:v>Semi indépendant</c:v>
                </c:pt>
                <c:pt idx="6">
                  <c:v>Gérant de société</c:v>
                </c:pt>
                <c:pt idx="7">
                  <c:v>Non applicable (je n’en ai pas encore)</c:v>
                </c:pt>
                <c:pt idx="8">
                  <c:v>Je ne sais pas</c:v>
                </c:pt>
              </c:strCache>
            </c:strRef>
          </c:cat>
          <c:val>
            <c:numRef>
              <c:f>Sheet1!$B$2:$B$10</c:f>
              <c:numCache>
                <c:formatCode>General</c:formatCode>
                <c:ptCount val="9"/>
                <c:pt idx="0">
                  <c:v>50.51</c:v>
                </c:pt>
                <c:pt idx="1">
                  <c:v>22.09</c:v>
                </c:pt>
                <c:pt idx="2">
                  <c:v>8.69</c:v>
                </c:pt>
                <c:pt idx="3">
                  <c:v>6.52</c:v>
                </c:pt>
                <c:pt idx="4">
                  <c:v>3.79</c:v>
                </c:pt>
                <c:pt idx="5">
                  <c:v>2.5299999999999998</c:v>
                </c:pt>
                <c:pt idx="6">
                  <c:v>1.34</c:v>
                </c:pt>
                <c:pt idx="7">
                  <c:v>3.25</c:v>
                </c:pt>
                <c:pt idx="8">
                  <c:v>1.27</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38920369972706"/>
          <c:y val="0.1094204567368898"/>
          <c:w val="0.48501052061064936"/>
          <c:h val="0.89057956974970265"/>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9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Une juste rémunération pour les efforts accomplis</c:v>
                </c:pt>
                <c:pt idx="1">
                  <c:v>La reconnaissance du travail accompli</c:v>
                </c:pt>
                <c:pt idx="2">
                  <c:v>La collaboration en équipe</c:v>
                </c:pt>
                <c:pt idx="3">
                  <c:v>La flexibilité dans l’organisation de mon travail</c:v>
                </c:pt>
                <c:pt idx="4">
                  <c:v>L’autonomie dans le travail</c:v>
                </c:pt>
                <c:pt idx="5">
                  <c:v>La qualité du management</c:v>
                </c:pt>
                <c:pt idx="6">
                  <c:v>La transparence dans les décisions de la direction, la communication interne</c:v>
                </c:pt>
                <c:pt idx="7">
                  <c:v>La place pour le développement personnel et la formation pour assurer mon employabilité</c:v>
                </c:pt>
                <c:pt idx="8">
                  <c:v>La valorisation de la créativité dans mon travail</c:v>
                </c:pt>
                <c:pt idx="9">
                  <c:v>La culture du feedback</c:v>
                </c:pt>
                <c:pt idx="10">
                  <c:v>La diversité dans l’entreprise</c:v>
                </c:pt>
              </c:strCache>
            </c:strRef>
          </c:cat>
          <c:val>
            <c:numRef>
              <c:f>Sheet1!$B$2:$B$12</c:f>
              <c:numCache>
                <c:formatCode>General</c:formatCode>
                <c:ptCount val="11"/>
                <c:pt idx="0">
                  <c:v>31.77</c:v>
                </c:pt>
                <c:pt idx="1">
                  <c:v>28.81</c:v>
                </c:pt>
                <c:pt idx="2">
                  <c:v>28.18</c:v>
                </c:pt>
                <c:pt idx="3">
                  <c:v>23.47</c:v>
                </c:pt>
                <c:pt idx="4">
                  <c:v>21.45</c:v>
                </c:pt>
                <c:pt idx="5">
                  <c:v>21.22</c:v>
                </c:pt>
                <c:pt idx="6">
                  <c:v>19.34</c:v>
                </c:pt>
                <c:pt idx="7">
                  <c:v>18.5</c:v>
                </c:pt>
                <c:pt idx="8">
                  <c:v>15.02</c:v>
                </c:pt>
                <c:pt idx="9">
                  <c:v>12.57</c:v>
                </c:pt>
                <c:pt idx="10">
                  <c:v>11.09</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8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2335969611784741"/>
          <c:y val="2.4707674489034267E-2"/>
          <c:w val="0.15328060776430513"/>
          <c:h val="6.3577515627117748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42678951401254"/>
          <c:y val="1.383689736394479E-2"/>
          <c:w val="0.45181004383243711"/>
          <c:h val="0.97058632856997329"/>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9"/>
            <c:invertIfNegative val="0"/>
            <c:bubble3D val="0"/>
            <c:extLst>
              <c:ext xmlns:c16="http://schemas.microsoft.com/office/drawing/2014/chart" uri="{C3380CC4-5D6E-409C-BE32-E72D297353CC}">
                <c16:uniqueId val="{00000007-5382-4186-BC0A-42F2E8E18A77}"/>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spPr>
              <a:solidFill>
                <a:srgbClr val="7F7F7F"/>
              </a:solidFill>
              <a:ln>
                <a:solidFill>
                  <a:schemeClr val="bg1"/>
                </a:solidFill>
              </a:ln>
            </c:spPr>
            <c:extLst>
              <c:ext xmlns:c16="http://schemas.microsoft.com/office/drawing/2014/chart" uri="{C3380CC4-5D6E-409C-BE32-E72D297353CC}">
                <c16:uniqueId val="{00000004-28C2-4962-9A57-7FB34B3565BC}"/>
              </c:ext>
            </c:extLst>
          </c:dPt>
          <c:dPt>
            <c:idx val="12"/>
            <c:invertIfNegative val="0"/>
            <c:bubble3D val="0"/>
            <c:spPr>
              <a:solidFill>
                <a:srgbClr val="A6A6A6"/>
              </a:solidFill>
              <a:ln>
                <a:solidFill>
                  <a:schemeClr val="bg1"/>
                </a:solidFill>
              </a:ln>
            </c:spPr>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dLbl>
              <c:idx val="0"/>
              <c:layout>
                <c:manualLayout>
                  <c:x val="1.827765221686333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57D-4569-85A8-FC44B37C5FE0}"/>
                </c:ext>
              </c:extLst>
            </c:dLbl>
            <c:numFmt formatCode="0\%" sourceLinked="0"/>
            <c:spPr>
              <a:noFill/>
              <a:ln>
                <a:noFill/>
              </a:ln>
              <a:effectLst/>
            </c:spPr>
            <c:txPr>
              <a:bodyPr wrap="square" lIns="38100" tIns="19050" rIns="38100" bIns="19050" anchor="ctr">
                <a:spAutoFit/>
              </a:bodyPr>
              <a:lstStyle/>
              <a:p>
                <a:pPr>
                  <a:defRPr sz="85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Confiance</c:v>
                </c:pt>
                <c:pt idx="1">
                  <c:v>Flexibilité</c:v>
                </c:pt>
                <c:pt idx="2">
                  <c:v>Solidarité</c:v>
                </c:pt>
                <c:pt idx="3">
                  <c:v>Ecoute</c:v>
                </c:pt>
                <c:pt idx="4">
                  <c:v>Transparence</c:v>
                </c:pt>
                <c:pt idx="5">
                  <c:v>Autonomie</c:v>
                </c:pt>
                <c:pt idx="6">
                  <c:v>Créativité</c:v>
                </c:pt>
                <c:pt idx="7">
                  <c:v>Engagement</c:v>
                </c:pt>
                <c:pt idx="8">
                  <c:v>Durabilité</c:v>
                </c:pt>
                <c:pt idx="9">
                  <c:v>Innovation</c:v>
                </c:pt>
                <c:pt idx="10">
                  <c:v>Inclusion</c:v>
                </c:pt>
                <c:pt idx="11">
                  <c:v>Aucune de celles-là</c:v>
                </c:pt>
                <c:pt idx="12">
                  <c:v>Je ne sais pas</c:v>
                </c:pt>
              </c:strCache>
            </c:strRef>
          </c:cat>
          <c:val>
            <c:numRef>
              <c:f>Sheet1!$B$2:$B$14</c:f>
              <c:numCache>
                <c:formatCode>General</c:formatCode>
                <c:ptCount val="13"/>
                <c:pt idx="0">
                  <c:v>38.86</c:v>
                </c:pt>
                <c:pt idx="1">
                  <c:v>32.200000000000003</c:v>
                </c:pt>
                <c:pt idx="2">
                  <c:v>24.51</c:v>
                </c:pt>
                <c:pt idx="3">
                  <c:v>23.38</c:v>
                </c:pt>
                <c:pt idx="4">
                  <c:v>21.76</c:v>
                </c:pt>
                <c:pt idx="5">
                  <c:v>21.13</c:v>
                </c:pt>
                <c:pt idx="6">
                  <c:v>19.04</c:v>
                </c:pt>
                <c:pt idx="7">
                  <c:v>15.61</c:v>
                </c:pt>
                <c:pt idx="8">
                  <c:v>15.05</c:v>
                </c:pt>
                <c:pt idx="9">
                  <c:v>13.7</c:v>
                </c:pt>
                <c:pt idx="10">
                  <c:v>10.67</c:v>
                </c:pt>
                <c:pt idx="11">
                  <c:v>0.57999999999999996</c:v>
                </c:pt>
                <c:pt idx="12">
                  <c:v>3.59</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legend>
      <c:legendPos val="l"/>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022143724421139"/>
          <c:y val="0.10324056134684222"/>
          <c:w val="0.40977856275578844"/>
          <c:h val="0.89488125980582101"/>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5"/>
            <c:invertIfNegative val="0"/>
            <c:bubble3D val="0"/>
            <c:extLst>
              <c:ext xmlns:c16="http://schemas.microsoft.com/office/drawing/2014/chart" uri="{C3380CC4-5D6E-409C-BE32-E72D297353CC}">
                <c16:uniqueId val="{00000007-FAD0-4436-9AA9-5599DEE4146A}"/>
              </c:ext>
            </c:extLst>
          </c:dPt>
          <c:dPt>
            <c:idx val="6"/>
            <c:invertIfNegative val="0"/>
            <c:bubble3D val="0"/>
            <c:spPr>
              <a:solidFill>
                <a:srgbClr val="A6A6A6"/>
              </a:solidFill>
              <a:ln>
                <a:solidFill>
                  <a:schemeClr val="bg1"/>
                </a:solidFill>
              </a:ln>
            </c:spPr>
            <c:extLst>
              <c:ext xmlns:c16="http://schemas.microsoft.com/office/drawing/2014/chart" uri="{C3380CC4-5D6E-409C-BE32-E72D297353CC}">
                <c16:uniqueId val="{00000002-28C2-4962-9A57-7FB34B3565BC}"/>
              </c:ext>
            </c:extLst>
          </c:dPt>
          <c:dPt>
            <c:idx val="7"/>
            <c:invertIfNegative val="0"/>
            <c:bubble3D val="0"/>
            <c:spPr>
              <a:solidFill>
                <a:srgbClr val="7F7F7F"/>
              </a:solidFill>
              <a:ln>
                <a:solidFill>
                  <a:schemeClr val="bg1"/>
                </a:solidFill>
              </a:ln>
            </c:spPr>
            <c:extLst>
              <c:ext xmlns:c16="http://schemas.microsoft.com/office/drawing/2014/chart" uri="{C3380CC4-5D6E-409C-BE32-E72D297353CC}">
                <c16:uniqueId val="{0000000B-D94E-47F6-BB74-B02E7CE83820}"/>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11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Une société familiale </c:v>
                </c:pt>
                <c:pt idx="1">
                  <c:v>Une entreprise internationale</c:v>
                </c:pt>
                <c:pt idx="2">
                  <c:v>Une grande entreprise (type du BEL 20 )</c:v>
                </c:pt>
                <c:pt idx="3">
                  <c:v>Une entreprise nationale</c:v>
                </c:pt>
                <c:pt idx="4">
                  <c:v>Une société de l'économie sociale et solidaire</c:v>
                </c:pt>
                <c:pt idx="5">
                  <c:v>Une start-up</c:v>
                </c:pt>
                <c:pt idx="6">
                  <c:v>Aucune de celles-là, je veux être mon propre employeur</c:v>
                </c:pt>
                <c:pt idx="7">
                  <c:v>Je ne sais pas</c:v>
                </c:pt>
              </c:strCache>
            </c:strRef>
          </c:cat>
          <c:val>
            <c:numRef>
              <c:f>Sheet1!$B$2:$B$9</c:f>
              <c:numCache>
                <c:formatCode>General</c:formatCode>
                <c:ptCount val="8"/>
                <c:pt idx="0">
                  <c:v>20.29</c:v>
                </c:pt>
                <c:pt idx="1">
                  <c:v>15.3</c:v>
                </c:pt>
                <c:pt idx="2">
                  <c:v>14.59</c:v>
                </c:pt>
                <c:pt idx="3">
                  <c:v>11.39</c:v>
                </c:pt>
                <c:pt idx="4">
                  <c:v>10.6</c:v>
                </c:pt>
                <c:pt idx="5">
                  <c:v>8.6300000000000008</c:v>
                </c:pt>
                <c:pt idx="6">
                  <c:v>4.6399999999999997</c:v>
                </c:pt>
                <c:pt idx="7">
                  <c:v>14.56</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1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42678951401254"/>
          <c:y val="0.12044732157131592"/>
          <c:w val="0.45181004383243711"/>
          <c:h val="0.87767449958134736"/>
        </c:manualLayout>
      </c:layout>
      <c:barChart>
        <c:barDir val="bar"/>
        <c:grouping val="clustered"/>
        <c:varyColors val="0"/>
        <c:ser>
          <c:idx val="0"/>
          <c:order val="0"/>
          <c:tx>
            <c:strRef>
              <c:f>Sheet1!$B$1</c:f>
              <c:strCache>
                <c:ptCount val="1"/>
                <c:pt idx="0">
                  <c:v>2023</c:v>
                </c:pt>
              </c:strCache>
            </c:strRef>
          </c:tx>
          <c:spPr>
            <a:solidFill>
              <a:srgbClr val="FCD5B5"/>
            </a:solidFill>
            <a:ln>
              <a:solidFill>
                <a:schemeClr val="bg1"/>
              </a:solidFill>
            </a:ln>
          </c:spPr>
          <c:invertIfNegative val="0"/>
          <c:dPt>
            <c:idx val="0"/>
            <c:invertIfNegative val="0"/>
            <c:bubble3D val="0"/>
            <c:spPr>
              <a:solidFill>
                <a:srgbClr val="9BBB59"/>
              </a:solidFill>
              <a:ln>
                <a:solidFill>
                  <a:schemeClr val="bg1"/>
                </a:solidFill>
              </a:ln>
            </c:spPr>
            <c:extLst>
              <c:ext xmlns:c16="http://schemas.microsoft.com/office/drawing/2014/chart" uri="{C3380CC4-5D6E-409C-BE32-E72D297353CC}">
                <c16:uniqueId val="{00000007-760E-49C0-B8CF-837D4CB0A22C}"/>
              </c:ext>
            </c:extLst>
          </c:dPt>
          <c:dPt>
            <c:idx val="1"/>
            <c:invertIfNegative val="0"/>
            <c:bubble3D val="0"/>
            <c:spPr>
              <a:solidFill>
                <a:srgbClr val="C3D69B"/>
              </a:solidFill>
              <a:ln>
                <a:solidFill>
                  <a:schemeClr val="bg1"/>
                </a:solidFill>
              </a:ln>
            </c:spPr>
            <c:extLst>
              <c:ext xmlns:c16="http://schemas.microsoft.com/office/drawing/2014/chart" uri="{C3380CC4-5D6E-409C-BE32-E72D297353CC}">
                <c16:uniqueId val="{00000008-760E-49C0-B8CF-837D4CB0A22C}"/>
              </c:ext>
            </c:extLst>
          </c:dPt>
          <c:dPt>
            <c:idx val="2"/>
            <c:invertIfNegative val="0"/>
            <c:bubble3D val="0"/>
            <c:extLst>
              <c:ext xmlns:c16="http://schemas.microsoft.com/office/drawing/2014/chart" uri="{C3380CC4-5D6E-409C-BE32-E72D297353CC}">
                <c16:uniqueId val="{00000009-760E-49C0-B8CF-837D4CB0A22C}"/>
              </c:ext>
            </c:extLst>
          </c:dPt>
          <c:dPt>
            <c:idx val="3"/>
            <c:invertIfNegative val="0"/>
            <c:bubble3D val="0"/>
            <c:spPr>
              <a:solidFill>
                <a:srgbClr val="F79646"/>
              </a:solidFill>
              <a:ln>
                <a:solidFill>
                  <a:schemeClr val="bg1"/>
                </a:solidFill>
              </a:ln>
            </c:spPr>
            <c:extLst>
              <c:ext xmlns:c16="http://schemas.microsoft.com/office/drawing/2014/chart" uri="{C3380CC4-5D6E-409C-BE32-E72D297353CC}">
                <c16:uniqueId val="{00000000-28C2-4962-9A57-7FB34B3565BC}"/>
              </c:ext>
            </c:extLst>
          </c:dPt>
          <c:dPt>
            <c:idx val="4"/>
            <c:invertIfNegative val="0"/>
            <c:bubble3D val="0"/>
            <c:spPr>
              <a:solidFill>
                <a:srgbClr val="E46C0A"/>
              </a:solidFill>
              <a:ln>
                <a:solidFill>
                  <a:schemeClr val="bg1"/>
                </a:solidFill>
              </a:ln>
            </c:spPr>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Indispensable</c:v>
                </c:pt>
                <c:pt idx="1">
                  <c:v>Important</c:v>
                </c:pt>
                <c:pt idx="2">
                  <c:v>Moyennement important</c:v>
                </c:pt>
                <c:pt idx="3">
                  <c:v>Assez peu important</c:v>
                </c:pt>
                <c:pt idx="4">
                  <c:v>Peu important</c:v>
                </c:pt>
              </c:strCache>
            </c:strRef>
          </c:cat>
          <c:val>
            <c:numRef>
              <c:f>Sheet1!$B$2:$B$6</c:f>
              <c:numCache>
                <c:formatCode>General</c:formatCode>
                <c:ptCount val="5"/>
                <c:pt idx="0">
                  <c:v>18.22</c:v>
                </c:pt>
                <c:pt idx="1">
                  <c:v>44.39</c:v>
                </c:pt>
                <c:pt idx="2">
                  <c:v>27.54</c:v>
                </c:pt>
                <c:pt idx="3">
                  <c:v>6.91</c:v>
                </c:pt>
                <c:pt idx="4">
                  <c:v>2.95</c:v>
                </c:pt>
              </c:numCache>
            </c:numRef>
          </c:val>
          <c:extLst>
            <c:ext xmlns:c16="http://schemas.microsoft.com/office/drawing/2014/chart" uri="{C3380CC4-5D6E-409C-BE32-E72D297353CC}">
              <c16:uniqueId val="{00000007-28C2-4962-9A57-7FB34B3565BC}"/>
            </c:ext>
          </c:extLst>
        </c:ser>
        <c:ser>
          <c:idx val="1"/>
          <c:order val="1"/>
          <c:tx>
            <c:strRef>
              <c:f>Sheet1!$C$1</c:f>
              <c:strCache>
                <c:ptCount val="1"/>
                <c:pt idx="0">
                  <c:v>2022</c:v>
                </c:pt>
              </c:strCache>
            </c:strRef>
          </c:tx>
          <c:spPr>
            <a:solidFill>
              <a:srgbClr val="FDEADA"/>
            </a:solidFill>
            <a:ln>
              <a:solidFill>
                <a:schemeClr val="bg1"/>
              </a:solidFill>
            </a:ln>
          </c:spPr>
          <c:invertIfNegative val="0"/>
          <c:dPt>
            <c:idx val="0"/>
            <c:invertIfNegative val="0"/>
            <c:bubble3D val="0"/>
            <c:spPr>
              <a:solidFill>
                <a:srgbClr val="CDDDAC"/>
              </a:solidFill>
              <a:ln>
                <a:solidFill>
                  <a:schemeClr val="bg1"/>
                </a:solidFill>
              </a:ln>
            </c:spPr>
            <c:extLst>
              <c:ext xmlns:c16="http://schemas.microsoft.com/office/drawing/2014/chart" uri="{C3380CC4-5D6E-409C-BE32-E72D297353CC}">
                <c16:uniqueId val="{00000010-DF18-432C-90CC-56F0715837E8}"/>
              </c:ext>
            </c:extLst>
          </c:dPt>
          <c:dPt>
            <c:idx val="1"/>
            <c:invertIfNegative val="0"/>
            <c:bubble3D val="0"/>
            <c:spPr>
              <a:solidFill>
                <a:srgbClr val="E1EACD"/>
              </a:solidFill>
              <a:ln>
                <a:solidFill>
                  <a:schemeClr val="bg1"/>
                </a:solidFill>
              </a:ln>
            </c:spPr>
            <c:extLst>
              <c:ext xmlns:c16="http://schemas.microsoft.com/office/drawing/2014/chart" uri="{C3380CC4-5D6E-409C-BE32-E72D297353CC}">
                <c16:uniqueId val="{00000011-DF18-432C-90CC-56F0715837E8}"/>
              </c:ext>
            </c:extLst>
          </c:dPt>
          <c:dPt>
            <c:idx val="3"/>
            <c:invertIfNegative val="0"/>
            <c:bubble3D val="0"/>
            <c:spPr>
              <a:solidFill>
                <a:srgbClr val="FBD0AD"/>
              </a:solidFill>
              <a:ln>
                <a:solidFill>
                  <a:schemeClr val="bg1"/>
                </a:solidFill>
              </a:ln>
            </c:spPr>
            <c:extLst>
              <c:ext xmlns:c16="http://schemas.microsoft.com/office/drawing/2014/chart" uri="{C3380CC4-5D6E-409C-BE32-E72D297353CC}">
                <c16:uniqueId val="{00000013-DF18-432C-90CC-56F0715837E8}"/>
              </c:ext>
            </c:extLst>
          </c:dPt>
          <c:dPt>
            <c:idx val="4"/>
            <c:invertIfNegative val="0"/>
            <c:bubble3D val="0"/>
            <c:spPr>
              <a:solidFill>
                <a:srgbClr val="F1B584"/>
              </a:solidFill>
              <a:ln>
                <a:solidFill>
                  <a:schemeClr val="bg1"/>
                </a:solidFill>
              </a:ln>
            </c:spPr>
            <c:extLst>
              <c:ext xmlns:c16="http://schemas.microsoft.com/office/drawing/2014/chart" uri="{C3380CC4-5D6E-409C-BE32-E72D297353CC}">
                <c16:uniqueId val="{00000014-DF18-432C-90CC-56F0715837E8}"/>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Indispensable</c:v>
                </c:pt>
                <c:pt idx="1">
                  <c:v>Important</c:v>
                </c:pt>
                <c:pt idx="2">
                  <c:v>Moyennement important</c:v>
                </c:pt>
                <c:pt idx="3">
                  <c:v>Assez peu important</c:v>
                </c:pt>
                <c:pt idx="4">
                  <c:v>Peu important</c:v>
                </c:pt>
              </c:strCache>
            </c:strRef>
          </c:cat>
          <c:val>
            <c:numRef>
              <c:f>Sheet1!$C$2:$C$6</c:f>
              <c:numCache>
                <c:formatCode>0\%</c:formatCode>
                <c:ptCount val="5"/>
                <c:pt idx="0">
                  <c:v>23.44</c:v>
                </c:pt>
                <c:pt idx="1">
                  <c:v>44.18</c:v>
                </c:pt>
                <c:pt idx="2">
                  <c:v>24.89</c:v>
                </c:pt>
                <c:pt idx="3">
                  <c:v>4.68</c:v>
                </c:pt>
                <c:pt idx="4">
                  <c:v>2.82</c:v>
                </c:pt>
              </c:numCache>
            </c:numRef>
          </c:val>
          <c:extLst>
            <c:ext xmlns:c16="http://schemas.microsoft.com/office/drawing/2014/chart" uri="{C3380CC4-5D6E-409C-BE32-E72D297353CC}">
              <c16:uniqueId val="{0000000F-DF18-432C-90CC-56F0715837E8}"/>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legend>
      <c:legendPos val="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doughnutChart>
        <c:varyColors val="1"/>
        <c:ser>
          <c:idx val="0"/>
          <c:order val="0"/>
          <c:tx>
            <c:strRef>
              <c:f>Sheet1!$B$1</c:f>
              <c:strCache>
                <c:ptCount val="1"/>
                <c:pt idx="0">
                  <c:v>2023</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3313-49D1-9BEB-6BBE769D0286}"/>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3313-49D1-9BEB-6BBE769D0286}"/>
              </c:ext>
            </c:extLst>
          </c:dPt>
          <c:dPt>
            <c:idx val="2"/>
            <c:bubble3D val="0"/>
            <c:spPr>
              <a:solidFill>
                <a:sysClr val="window" lastClr="FFFFFF">
                  <a:lumMod val="75000"/>
                </a:sysClr>
              </a:solidFill>
              <a:ln w="19050">
                <a:solidFill>
                  <a:schemeClr val="lt1"/>
                </a:solidFill>
              </a:ln>
              <a:effectLst/>
            </c:spPr>
            <c:extLst>
              <c:ext xmlns:c16="http://schemas.microsoft.com/office/drawing/2014/chart" uri="{C3380CC4-5D6E-409C-BE32-E72D297353CC}">
                <c16:uniqueId val="{00000005-3313-49D1-9BEB-6BBE769D028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3313-49D1-9BEB-6BBE769D028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3313-49D1-9BEB-6BBE769D028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Oui</c:v>
                </c:pt>
                <c:pt idx="1">
                  <c:v>Non</c:v>
                </c:pt>
              </c:strCache>
            </c:strRef>
          </c:cat>
          <c:val>
            <c:numRef>
              <c:f>Sheet1!$B$2:$B$3</c:f>
              <c:numCache>
                <c:formatCode>General</c:formatCode>
                <c:ptCount val="2"/>
                <c:pt idx="0">
                  <c:v>80.12</c:v>
                </c:pt>
                <c:pt idx="1">
                  <c:v>19.88</c:v>
                </c:pt>
              </c:numCache>
            </c:numRef>
          </c:val>
          <c:extLst>
            <c:ext xmlns:c16="http://schemas.microsoft.com/office/drawing/2014/chart" uri="{C3380CC4-5D6E-409C-BE32-E72D297353CC}">
              <c16:uniqueId val="{00000006-3313-49D1-9BEB-6BBE769D0286}"/>
            </c:ext>
          </c:extLst>
        </c:ser>
        <c:dLbls>
          <c:showLegendKey val="0"/>
          <c:showVal val="0"/>
          <c:showCatName val="0"/>
          <c:showSerName val="0"/>
          <c:showPercent val="0"/>
          <c:showBubbleSize val="0"/>
          <c:showLeaderLines val="1"/>
        </c:dLbls>
        <c:firstSliceAng val="127"/>
        <c:holeSize val="5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264577187807277"/>
          <c:y val="3.441352044894741E-2"/>
          <c:w val="0.4820308505408063"/>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5"/>
            <c:invertIfNegative val="0"/>
            <c:bubble3D val="0"/>
            <c:extLst>
              <c:ext xmlns:c16="http://schemas.microsoft.com/office/drawing/2014/chart" uri="{C3380CC4-5D6E-409C-BE32-E72D297353CC}">
                <c16:uniqueId val="{00000007-023F-473D-A009-D95A51748BCD}"/>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Pt>
            <c:idx val="17"/>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1-2B6C-463D-9EB1-59F3AE762641}"/>
              </c:ext>
            </c:extLst>
          </c:dPt>
          <c:dPt>
            <c:idx val="18"/>
            <c:invertIfNegative val="0"/>
            <c:bubble3D val="0"/>
            <c:spPr>
              <a:solidFill>
                <a:schemeClr val="bg1">
                  <a:lumMod val="50000"/>
                </a:schemeClr>
              </a:solidFill>
              <a:ln>
                <a:solidFill>
                  <a:schemeClr val="bg1"/>
                </a:solidFill>
              </a:ln>
            </c:spPr>
            <c:extLst>
              <c:ext xmlns:c16="http://schemas.microsoft.com/office/drawing/2014/chart" uri="{C3380CC4-5D6E-409C-BE32-E72D297353CC}">
                <c16:uniqueId val="{00000000-2B6C-463D-9EB1-59F3AE762641}"/>
              </c:ext>
            </c:extLst>
          </c:dPt>
          <c:dLbls>
            <c:numFmt formatCode="0\%" sourceLinked="0"/>
            <c:spPr>
              <a:noFill/>
              <a:ln>
                <a:noFill/>
              </a:ln>
              <a:effectLst/>
            </c:spPr>
            <c:txPr>
              <a:bodyPr wrap="square" lIns="38100" tIns="19050" rIns="38100" bIns="19050" anchor="ctr">
                <a:spAutoFit/>
              </a:bodyPr>
              <a:lstStyle/>
              <a:p>
                <a:pPr>
                  <a:defRPr sz="10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Sheet1!$A$2:$A$20</c:f>
              <c:strCache>
                <c:ptCount val="19"/>
                <c:pt idx="0">
                  <c:v>Accès à la santé</c:v>
                </c:pt>
                <c:pt idx="1">
                  <c:v>Accès à des emplois décents</c:v>
                </c:pt>
                <c:pt idx="2">
                  <c:v>Recours aux énergies renouvelables</c:v>
                </c:pt>
                <c:pt idx="3">
                  <c:v>Égalité entre les sexes</c:v>
                </c:pt>
                <c:pt idx="4">
                  <c:v>Réduction des inégalités</c:v>
                </c:pt>
                <c:pt idx="5">
                  <c:v>Lutte contre le changement climatique</c:v>
                </c:pt>
                <c:pt idx="6">
                  <c:v>Consommation et production responsables</c:v>
                </c:pt>
                <c:pt idx="7">
                  <c:v>Justice et paix</c:v>
                </c:pt>
                <c:pt idx="8">
                  <c:v>Infrastructure résiliente, industrialisation durable, innovation</c:v>
                </c:pt>
                <c:pt idx="9">
                  <c:v>Accès à une éducation de qualité</c:v>
                </c:pt>
                <c:pt idx="10">
                  <c:v>Éradication de la pauvreté</c:v>
                </c:pt>
                <c:pt idx="11">
                  <c:v>Vie terrestre</c:v>
                </c:pt>
                <c:pt idx="12">
                  <c:v>Lutte contre la faim</c:v>
                </c:pt>
                <c:pt idx="13">
                  <c:v>Partenariats pour la réalisation des objectifs</c:v>
                </c:pt>
                <c:pt idx="14">
                  <c:v>Villes et communautés durables</c:v>
                </c:pt>
                <c:pt idx="15">
                  <c:v>Accès à l’eau salubre et à l’assainissement</c:v>
                </c:pt>
                <c:pt idx="16">
                  <c:v>Vie aquatique</c:v>
                </c:pt>
                <c:pt idx="17">
                  <c:v>Aucun d’entre eux</c:v>
                </c:pt>
                <c:pt idx="18">
                  <c:v>Je ne sais pas</c:v>
                </c:pt>
              </c:strCache>
            </c:strRef>
          </c:cat>
          <c:val>
            <c:numRef>
              <c:f>Sheet1!$B$2:$B$20</c:f>
              <c:numCache>
                <c:formatCode>0\%</c:formatCode>
                <c:ptCount val="19"/>
                <c:pt idx="0">
                  <c:v>21.41</c:v>
                </c:pt>
                <c:pt idx="1">
                  <c:v>19.989999999999998</c:v>
                </c:pt>
                <c:pt idx="2">
                  <c:v>15.77</c:v>
                </c:pt>
                <c:pt idx="3">
                  <c:v>15.22</c:v>
                </c:pt>
                <c:pt idx="4">
                  <c:v>15.09</c:v>
                </c:pt>
                <c:pt idx="5">
                  <c:v>15.01</c:v>
                </c:pt>
                <c:pt idx="6">
                  <c:v>14.82</c:v>
                </c:pt>
                <c:pt idx="7">
                  <c:v>14.36</c:v>
                </c:pt>
                <c:pt idx="8">
                  <c:v>13.91</c:v>
                </c:pt>
                <c:pt idx="9">
                  <c:v>13.63</c:v>
                </c:pt>
                <c:pt idx="10">
                  <c:v>10.53</c:v>
                </c:pt>
                <c:pt idx="11">
                  <c:v>10.220000000000001</c:v>
                </c:pt>
                <c:pt idx="12">
                  <c:v>10.06</c:v>
                </c:pt>
                <c:pt idx="13">
                  <c:v>9.67</c:v>
                </c:pt>
                <c:pt idx="14">
                  <c:v>8.7799999999999994</c:v>
                </c:pt>
                <c:pt idx="15">
                  <c:v>7.16</c:v>
                </c:pt>
                <c:pt idx="16">
                  <c:v>5.38</c:v>
                </c:pt>
                <c:pt idx="17">
                  <c:v>1.1399999999999999</c:v>
                </c:pt>
                <c:pt idx="18">
                  <c:v>7.16</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38977278386692"/>
          <c:y val="5.8428481501393459E-2"/>
          <c:w val="0.37900258847356677"/>
          <c:h val="0.68592076742920982"/>
        </c:manualLayout>
      </c:layout>
      <c:pieChart>
        <c:varyColors val="1"/>
        <c:ser>
          <c:idx val="0"/>
          <c:order val="0"/>
          <c:tx>
            <c:strRef>
              <c:f>Sheet1!$B$1</c:f>
              <c:strCache>
                <c:ptCount val="1"/>
                <c:pt idx="0">
                  <c:v>Sales</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2BEA-4A3C-924C-72E4F55B7F01}"/>
              </c:ext>
            </c:extLst>
          </c:dPt>
          <c:dPt>
            <c:idx val="1"/>
            <c:bubble3D val="0"/>
            <c:spPr>
              <a:solidFill>
                <a:srgbClr val="4F81BD">
                  <a:lumMod val="50000"/>
                </a:srgbClr>
              </a:solidFill>
              <a:ln w="19050">
                <a:solidFill>
                  <a:schemeClr val="lt1"/>
                </a:solidFill>
              </a:ln>
              <a:effectLst/>
            </c:spPr>
            <c:extLst>
              <c:ext xmlns:c16="http://schemas.microsoft.com/office/drawing/2014/chart" uri="{C3380CC4-5D6E-409C-BE32-E72D297353CC}">
                <c16:uniqueId val="{00000003-2BEA-4A3C-924C-72E4F55B7F01}"/>
              </c:ext>
            </c:extLst>
          </c:dPt>
          <c:dPt>
            <c:idx val="2"/>
            <c:bubble3D val="0"/>
            <c:spPr>
              <a:solidFill>
                <a:srgbClr val="7F7F7F"/>
              </a:solidFill>
              <a:ln w="19050">
                <a:solidFill>
                  <a:schemeClr val="lt1"/>
                </a:solidFill>
              </a:ln>
              <a:effectLst/>
            </c:spPr>
            <c:extLst>
              <c:ext xmlns:c16="http://schemas.microsoft.com/office/drawing/2014/chart" uri="{C3380CC4-5D6E-409C-BE32-E72D297353CC}">
                <c16:uniqueId val="{00000005-2BEA-4A3C-924C-72E4F55B7F0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Oui</c:v>
                </c:pt>
                <c:pt idx="1">
                  <c:v>Non</c:v>
                </c:pt>
                <c:pt idx="2">
                  <c:v>Je ne sais pas</c:v>
                </c:pt>
              </c:strCache>
            </c:strRef>
          </c:cat>
          <c:val>
            <c:numRef>
              <c:f>Sheet1!$B$2:$B$4</c:f>
              <c:numCache>
                <c:formatCode>0\%</c:formatCode>
                <c:ptCount val="3"/>
                <c:pt idx="0">
                  <c:v>51.49</c:v>
                </c:pt>
                <c:pt idx="1">
                  <c:v>23.8</c:v>
                </c:pt>
                <c:pt idx="2">
                  <c:v>24.72</c:v>
                </c:pt>
              </c:numCache>
            </c:numRef>
          </c:val>
          <c:extLst>
            <c:ext xmlns:c16="http://schemas.microsoft.com/office/drawing/2014/chart" uri="{C3380CC4-5D6E-409C-BE32-E72D297353CC}">
              <c16:uniqueId val="{00000006-2BEA-4A3C-924C-72E4F55B7F01}"/>
            </c:ext>
          </c:extLst>
        </c:ser>
        <c:dLbls>
          <c:showLegendKey val="0"/>
          <c:showVal val="0"/>
          <c:showCatName val="0"/>
          <c:showSerName val="0"/>
          <c:showPercent val="0"/>
          <c:showBubbleSize val="0"/>
          <c:showLeaderLines val="1"/>
        </c:dLbls>
        <c:firstSliceAng val="358"/>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17321471016893"/>
          <c:y val="3.441352044894741E-2"/>
          <c:w val="0.41826785289831064"/>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La réduction des émissions de CO2 et des gaz à effet de serre</c:v>
                </c:pt>
                <c:pt idx="1">
                  <c:v>La mise en place de politique pour un travail plus soutenable (prévenir le burnout, revoir la charge et les conditions de travail, etc.)</c:v>
                </c:pt>
                <c:pt idx="2">
                  <c:v>La réduction et la gestion des déchets</c:v>
                </c:pt>
                <c:pt idx="3">
                  <c:v>La création d’emploi de qualité</c:v>
                </c:pt>
                <c:pt idx="4">
                  <c:v>La réduction des inégalités entre les personnes (salariale, lutte contre les discriminations, etc.)</c:v>
                </c:pt>
                <c:pt idx="5">
                  <c:v>La promotion d’une éducation de qualité pour toutes et tous</c:v>
                </c:pt>
                <c:pt idx="6">
                  <c:v>La transformation de nos modes de production/du business model de l’organisation</c:v>
                </c:pt>
                <c:pt idx="7">
                  <c:v>La transformation du leadership des managers vers un leadership plus responsible</c:v>
                </c:pt>
                <c:pt idx="8">
                  <c:v>La protection de la flore et de la faune terrestres ou marines</c:v>
                </c:pt>
                <c:pt idx="9">
                  <c:v>La transformation des indicateurs de performance de l’organisation</c:v>
                </c:pt>
                <c:pt idx="10">
                  <c:v>Autre, précisez </c:v>
                </c:pt>
              </c:strCache>
            </c:strRef>
          </c:cat>
          <c:val>
            <c:numRef>
              <c:f>Sheet1!$B$2:$B$12</c:f>
              <c:numCache>
                <c:formatCode>0\%</c:formatCode>
                <c:ptCount val="11"/>
                <c:pt idx="0">
                  <c:v>25.84</c:v>
                </c:pt>
                <c:pt idx="1">
                  <c:v>25.68</c:v>
                </c:pt>
                <c:pt idx="2">
                  <c:v>23.62</c:v>
                </c:pt>
                <c:pt idx="3">
                  <c:v>21.77</c:v>
                </c:pt>
                <c:pt idx="4">
                  <c:v>20.92</c:v>
                </c:pt>
                <c:pt idx="5">
                  <c:v>19.559999999999999</c:v>
                </c:pt>
                <c:pt idx="6">
                  <c:v>19.39</c:v>
                </c:pt>
                <c:pt idx="7">
                  <c:v>18.43</c:v>
                </c:pt>
                <c:pt idx="8">
                  <c:v>17.7</c:v>
                </c:pt>
                <c:pt idx="9">
                  <c:v>13.98</c:v>
                </c:pt>
                <c:pt idx="10">
                  <c:v>1.04</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90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82894360944023"/>
          <c:y val="0.1077024053805492"/>
          <c:w val="0.45181004383243711"/>
          <c:h val="0.8904196629138403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txPr>
              <a:bodyPr wrap="square" lIns="38100" tIns="19050" rIns="38100" bIns="19050" anchor="ctr">
                <a:spAutoFit/>
              </a:bodyPr>
              <a:lstStyle/>
              <a:p>
                <a:pPr>
                  <a:defRPr sz="9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La fonction publique</c:v>
                </c:pt>
                <c:pt idx="1">
                  <c:v>Le secteur de la santé</c:v>
                </c:pt>
                <c:pt idx="2">
                  <c:v>Le secteur bancaire</c:v>
                </c:pt>
                <c:pt idx="3">
                  <c:v>L’horeca</c:v>
                </c:pt>
                <c:pt idx="4">
                  <c:v>Le secteur assurances</c:v>
                </c:pt>
                <c:pt idx="5">
                  <c:v>Le secteur universitaire</c:v>
                </c:pt>
                <c:pt idx="6">
                  <c:v>Le secteur de la mode</c:v>
                </c:pt>
                <c:pt idx="7">
                  <c:v>Le secteur pharmaceutique</c:v>
                </c:pt>
                <c:pt idx="8">
                  <c:v>Le secteur de coopération au développement</c:v>
                </c:pt>
                <c:pt idx="9">
                  <c:v>Le secteur pétrolier</c:v>
                </c:pt>
                <c:pt idx="10">
                  <c:v>Autre, précisez </c:v>
                </c:pt>
              </c:strCache>
            </c:strRef>
          </c:cat>
          <c:val>
            <c:numRef>
              <c:f>Sheet1!$B$2:$B$12</c:f>
              <c:numCache>
                <c:formatCode>General</c:formatCode>
                <c:ptCount val="11"/>
                <c:pt idx="0">
                  <c:v>15.42</c:v>
                </c:pt>
                <c:pt idx="1">
                  <c:v>12.39</c:v>
                </c:pt>
                <c:pt idx="2">
                  <c:v>7.8</c:v>
                </c:pt>
                <c:pt idx="3">
                  <c:v>7.28</c:v>
                </c:pt>
                <c:pt idx="4">
                  <c:v>5.86</c:v>
                </c:pt>
                <c:pt idx="5">
                  <c:v>5.2</c:v>
                </c:pt>
                <c:pt idx="6">
                  <c:v>4.9000000000000004</c:v>
                </c:pt>
                <c:pt idx="7">
                  <c:v>3.39</c:v>
                </c:pt>
                <c:pt idx="8">
                  <c:v>2.52</c:v>
                </c:pt>
                <c:pt idx="9">
                  <c:v>1.72</c:v>
                </c:pt>
                <c:pt idx="10">
                  <c:v>33.53</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legend>
      <c:legendPos val="t"/>
      <c:layout>
        <c:manualLayout>
          <c:xMode val="edge"/>
          <c:yMode val="edge"/>
          <c:x val="0.41824323992133727"/>
          <c:y val="5.1321440498735868E-2"/>
          <c:w val="0.16351352015732545"/>
          <c:h val="6.026285929698863E-2"/>
        </c:manualLayout>
      </c:layou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42678951401254"/>
          <c:y val="0.11660773383046824"/>
          <c:w val="0.45181004383243711"/>
          <c:h val="0.88151409550258375"/>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spPr>
              <a:solidFill>
                <a:srgbClr val="A6A6A6"/>
              </a:solidFill>
              <a:ln>
                <a:solidFill>
                  <a:schemeClr val="bg1"/>
                </a:solidFill>
              </a:ln>
            </c:spPr>
            <c:extLst>
              <c:ext xmlns:c16="http://schemas.microsoft.com/office/drawing/2014/chart" uri="{C3380CC4-5D6E-409C-BE32-E72D297353CC}">
                <c16:uniqueId val="{00000002-28C2-4962-9A57-7FB34B3565BC}"/>
              </c:ext>
            </c:extLst>
          </c:dPt>
          <c:dPt>
            <c:idx val="7"/>
            <c:invertIfNegative val="0"/>
            <c:bubble3D val="0"/>
            <c:spPr>
              <a:solidFill>
                <a:srgbClr val="7F7F7F"/>
              </a:solidFill>
              <a:ln>
                <a:solidFill>
                  <a:schemeClr val="bg1"/>
                </a:solidFill>
              </a:ln>
            </c:spPr>
            <c:extLst>
              <c:ext xmlns:c16="http://schemas.microsoft.com/office/drawing/2014/chart" uri="{C3380CC4-5D6E-409C-BE32-E72D297353CC}">
                <c16:uniqueId val="{00000007-5A1E-405F-925D-CF1686D40E0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Tous les ans</c:v>
                </c:pt>
                <c:pt idx="1">
                  <c:v>Entre 1 et 5 ans</c:v>
                </c:pt>
                <c:pt idx="2">
                  <c:v>Tous les 5 ans</c:v>
                </c:pt>
                <c:pt idx="3">
                  <c:v>Tous les 10 ans</c:v>
                </c:pt>
                <c:pt idx="4">
                  <c:v>Entre 10 et 15 ans</c:v>
                </c:pt>
                <c:pt idx="5">
                  <c:v>Entre 15 et 20 ans</c:v>
                </c:pt>
                <c:pt idx="6">
                  <c:v>Jamais</c:v>
                </c:pt>
                <c:pt idx="7">
                  <c:v>Je ne sais pas</c:v>
                </c:pt>
              </c:strCache>
            </c:strRef>
          </c:cat>
          <c:val>
            <c:numRef>
              <c:f>Sheet1!$B$2:$B$9</c:f>
              <c:numCache>
                <c:formatCode>General</c:formatCode>
                <c:ptCount val="8"/>
                <c:pt idx="0">
                  <c:v>3.18</c:v>
                </c:pt>
                <c:pt idx="1">
                  <c:v>19.66</c:v>
                </c:pt>
                <c:pt idx="2">
                  <c:v>20.149999999999999</c:v>
                </c:pt>
                <c:pt idx="3">
                  <c:v>9.51</c:v>
                </c:pt>
                <c:pt idx="4">
                  <c:v>5.15</c:v>
                </c:pt>
                <c:pt idx="5">
                  <c:v>2.35</c:v>
                </c:pt>
                <c:pt idx="6">
                  <c:v>14.78</c:v>
                </c:pt>
                <c:pt idx="7">
                  <c:v>25.22</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42680678466078"/>
          <c:y val="9.6515470534664749E-2"/>
          <c:w val="0.45181004383243711"/>
          <c:h val="0.90348463991805783"/>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1 entreprise</c:v>
                </c:pt>
                <c:pt idx="1">
                  <c:v>2 entreprises</c:v>
                </c:pt>
                <c:pt idx="2">
                  <c:v>3 entreprises</c:v>
                </c:pt>
                <c:pt idx="3">
                  <c:v>Plus de 3 entreprises</c:v>
                </c:pt>
              </c:strCache>
            </c:strRef>
          </c:cat>
          <c:val>
            <c:numRef>
              <c:f>Sheet1!$B$2:$B$5</c:f>
              <c:numCache>
                <c:formatCode>General</c:formatCode>
                <c:ptCount val="4"/>
                <c:pt idx="0">
                  <c:v>30.29</c:v>
                </c:pt>
                <c:pt idx="1">
                  <c:v>30</c:v>
                </c:pt>
                <c:pt idx="2">
                  <c:v>21.12</c:v>
                </c:pt>
                <c:pt idx="3" formatCode="_-* #,##0_-;\-* #,##0_-;_-* &quot;-&quot;??_-;_-@_-">
                  <c:v>18.59</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General" sourceLinked="1"/>
        <c:majorTickMark val="out"/>
        <c:minorTickMark val="none"/>
        <c:tickLblPos val="nextTo"/>
        <c:crossAx val="283877752"/>
        <c:crosses val="autoZero"/>
        <c:crossBetween val="between"/>
      </c:valAx>
      <c:spPr>
        <a:noFill/>
        <a:ln w="25400">
          <a:noFill/>
        </a:ln>
      </c:spPr>
    </c:plotArea>
    <c:legend>
      <c:legendPos val="t"/>
      <c:overlay val="0"/>
    </c:legend>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07226163769674"/>
          <c:y val="3.441352044894741E-2"/>
          <c:w val="0.49012504404362045"/>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5"/>
            <c:invertIfNegative val="0"/>
            <c:bubble3D val="0"/>
            <c:spPr>
              <a:solidFill>
                <a:srgbClr val="7F7F7F"/>
              </a:solidFill>
              <a:ln>
                <a:solidFill>
                  <a:schemeClr val="bg1"/>
                </a:solidFill>
              </a:ln>
            </c:spPr>
            <c:extLst>
              <c:ext xmlns:c16="http://schemas.microsoft.com/office/drawing/2014/chart" uri="{C3380CC4-5D6E-409C-BE32-E72D297353CC}">
                <c16:uniqueId val="{0000000B-F1BB-481D-96D6-9D404F0B4542}"/>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spPr>
              <a:solidFill>
                <a:schemeClr val="bg1">
                  <a:lumMod val="50000"/>
                </a:schemeClr>
              </a:solidFill>
              <a:ln>
                <a:solidFill>
                  <a:schemeClr val="bg1"/>
                </a:solidFill>
              </a:ln>
            </c:spPr>
            <c:extLst>
              <c:ext xmlns:c16="http://schemas.microsoft.com/office/drawing/2014/chart" uri="{C3380CC4-5D6E-409C-BE32-E72D297353CC}">
                <c16:uniqueId val="{00000008-FCD7-4E10-BA88-1C9012A1E66F}"/>
              </c:ext>
            </c:extLst>
          </c:dPt>
          <c:dPt>
            <c:idx val="8"/>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7-FCD7-4E10-BA88-1C9012A1E66F}"/>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Continuer à travailler pour mon employeur actuel, dans ma fonction actuelle</c:v>
                </c:pt>
                <c:pt idx="1">
                  <c:v>Continuer à travailler pour mon employeur actuel, dans une autre fonction</c:v>
                </c:pt>
                <c:pt idx="2">
                  <c:v>Changer d’employeur, pour une fonction équivalente à ma fonction actuelle</c:v>
                </c:pt>
                <c:pt idx="3">
                  <c:v>Changer d’employeur et de fonction</c:v>
                </c:pt>
                <c:pt idx="4">
                  <c:v>Créer une entreprise, me mettre à mon compte, devenir indépendant.e</c:v>
                </c:pt>
                <c:pt idx="5">
                  <c:v>Je ne sais pas</c:v>
                </c:pt>
              </c:strCache>
            </c:strRef>
          </c:cat>
          <c:val>
            <c:numRef>
              <c:f>Sheet1!$B$2:$B$7</c:f>
              <c:numCache>
                <c:formatCode>0\%</c:formatCode>
                <c:ptCount val="6"/>
                <c:pt idx="0">
                  <c:v>43.35</c:v>
                </c:pt>
                <c:pt idx="1">
                  <c:v>22.21</c:v>
                </c:pt>
                <c:pt idx="2">
                  <c:v>14.72</c:v>
                </c:pt>
                <c:pt idx="3">
                  <c:v>8.31</c:v>
                </c:pt>
                <c:pt idx="4">
                  <c:v>6.08</c:v>
                </c:pt>
                <c:pt idx="5">
                  <c:v>5.33</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5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982741728492864"/>
          <c:y val="3.4413590507171778E-2"/>
          <c:w val="0.49012504404362045"/>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extLst>
              <c:ext xmlns:c16="http://schemas.microsoft.com/office/drawing/2014/chart" uri="{C3380CC4-5D6E-409C-BE32-E72D297353CC}">
                <c16:uniqueId val="{00000008-FCD7-4E10-BA88-1C9012A1E66F}"/>
              </c:ext>
            </c:extLst>
          </c:dPt>
          <c:dPt>
            <c:idx val="8"/>
            <c:invertIfNegative val="0"/>
            <c:bubble3D val="0"/>
            <c:extLst>
              <c:ext xmlns:c16="http://schemas.microsoft.com/office/drawing/2014/chart" uri="{C3380CC4-5D6E-409C-BE32-E72D297353CC}">
                <c16:uniqueId val="{00000007-FCD7-4E10-BA88-1C9012A1E66F}"/>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Je souhaite un emploi mieux rémunéré</c:v>
                </c:pt>
                <c:pt idx="1">
                  <c:v>Je souhaite un emploi permettant plus de possibilités d’évolution de carrière</c:v>
                </c:pt>
                <c:pt idx="2">
                  <c:v>Je souhaite un emploi permettant une meilleure flexibilité (horaire, télétravail, etc.)</c:v>
                </c:pt>
                <c:pt idx="3">
                  <c:v>Je souhaite un emploi qui est plus porteur de sens</c:v>
                </c:pt>
                <c:pt idx="4">
                  <c:v>Je souhaite un emploi permettant une meilleure conciliation « travail – famille »</c:v>
                </c:pt>
                <c:pt idx="5">
                  <c:v>Mon employeur actuel ne me convient plus</c:v>
                </c:pt>
                <c:pt idx="6">
                  <c:v>Mon métier actuel ne me convient plus</c:v>
                </c:pt>
                <c:pt idx="7">
                  <c:v>Autre, précisez</c:v>
                </c:pt>
              </c:strCache>
            </c:strRef>
          </c:cat>
          <c:val>
            <c:numRef>
              <c:f>Sheet1!$B$2:$B$9</c:f>
              <c:numCache>
                <c:formatCode>0\%</c:formatCode>
                <c:ptCount val="8"/>
                <c:pt idx="0">
                  <c:v>37.07</c:v>
                </c:pt>
                <c:pt idx="1">
                  <c:v>32.21</c:v>
                </c:pt>
                <c:pt idx="2">
                  <c:v>30.7</c:v>
                </c:pt>
                <c:pt idx="3">
                  <c:v>23.01</c:v>
                </c:pt>
                <c:pt idx="4">
                  <c:v>21.83</c:v>
                </c:pt>
                <c:pt idx="5">
                  <c:v>18.329999999999998</c:v>
                </c:pt>
                <c:pt idx="6">
                  <c:v>13.69</c:v>
                </c:pt>
                <c:pt idx="7">
                  <c:v>2.2999999999999998</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5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07226163769674"/>
          <c:y val="3.441352044894741E-2"/>
          <c:w val="0.49012504404362045"/>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extLst>
              <c:ext xmlns:c16="http://schemas.microsoft.com/office/drawing/2014/chart" uri="{C3380CC4-5D6E-409C-BE32-E72D297353CC}">
                <c16:uniqueId val="{00000008-FCD7-4E10-BA88-1C9012A1E66F}"/>
              </c:ext>
            </c:extLst>
          </c:dPt>
          <c:dPt>
            <c:idx val="8"/>
            <c:invertIfNegative val="0"/>
            <c:bubble3D val="0"/>
            <c:extLst>
              <c:ext xmlns:c16="http://schemas.microsoft.com/office/drawing/2014/chart" uri="{C3380CC4-5D6E-409C-BE32-E72D297353CC}">
                <c16:uniqueId val="{00000007-FCD7-4E10-BA88-1C9012A1E66F}"/>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Avoir un travail qui permet une autonomie et une aisance financière</c:v>
                </c:pt>
                <c:pt idx="1">
                  <c:v>Avoir un métier épanouissant au quotidien</c:v>
                </c:pt>
                <c:pt idx="2">
                  <c:v>Vivre de sa passion</c:v>
                </c:pt>
                <c:pt idx="3">
                  <c:v>Se sentir évoluer en termes de compétences et de connaissances</c:v>
                </c:pt>
                <c:pt idx="4">
                  <c:v>Avoir le sentiment d’être utile à la société</c:v>
                </c:pt>
                <c:pt idx="5">
                  <c:v>Être en phase avec ses valeurs dans le cadre du travail</c:v>
                </c:pt>
                <c:pt idx="6">
                  <c:v>Être dans une position (hiérarchique, par exemple) qui implique un haut niveau de responsabilités</c:v>
                </c:pt>
                <c:pt idx="7">
                  <c:v>Avoir un métier reconnu socialement</c:v>
                </c:pt>
                <c:pt idx="8">
                  <c:v>Autre, précisez</c:v>
                </c:pt>
              </c:strCache>
            </c:strRef>
          </c:cat>
          <c:val>
            <c:numRef>
              <c:f>Sheet1!$B$2:$B$10</c:f>
              <c:numCache>
                <c:formatCode>0\%</c:formatCode>
                <c:ptCount val="9"/>
                <c:pt idx="0">
                  <c:v>41.07</c:v>
                </c:pt>
                <c:pt idx="1">
                  <c:v>38.369999999999997</c:v>
                </c:pt>
                <c:pt idx="2">
                  <c:v>33.68</c:v>
                </c:pt>
                <c:pt idx="3">
                  <c:v>30.86</c:v>
                </c:pt>
                <c:pt idx="4">
                  <c:v>28.8</c:v>
                </c:pt>
                <c:pt idx="5">
                  <c:v>27.28</c:v>
                </c:pt>
                <c:pt idx="6">
                  <c:v>17.13</c:v>
                </c:pt>
                <c:pt idx="7">
                  <c:v>14.33</c:v>
                </c:pt>
                <c:pt idx="8">
                  <c:v>0.73</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5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635775246598298"/>
          <c:y val="3.441352044894741E-2"/>
          <c:w val="0.60364224753401707"/>
          <c:h val="0.96370845404165384"/>
        </c:manualLayout>
      </c:layout>
      <c:barChart>
        <c:barDir val="bar"/>
        <c:grouping val="clustered"/>
        <c:varyColors val="0"/>
        <c:ser>
          <c:idx val="0"/>
          <c:order val="0"/>
          <c:tx>
            <c:strRef>
              <c:f>Sheet1!$B$1</c:f>
              <c:strCache>
                <c:ptCount val="1"/>
                <c:pt idx="0">
                  <c:v>2023</c:v>
                </c:pt>
              </c:strCache>
            </c:strRef>
          </c:tx>
          <c:spPr>
            <a:solidFill>
              <a:srgbClr val="00AEEF"/>
            </a:solidFill>
            <a:ln>
              <a:solidFill>
                <a:schemeClr val="bg1"/>
              </a:solidFill>
            </a:ln>
          </c:spPr>
          <c:invertIfNegative val="0"/>
          <c:dPt>
            <c:idx val="3"/>
            <c:invertIfNegative val="0"/>
            <c:bubble3D val="0"/>
            <c:extLst>
              <c:ext xmlns:c16="http://schemas.microsoft.com/office/drawing/2014/chart" uri="{C3380CC4-5D6E-409C-BE32-E72D297353CC}">
                <c16:uniqueId val="{00000000-28C2-4962-9A57-7FB34B3565BC}"/>
              </c:ext>
            </c:extLst>
          </c:dPt>
          <c:dPt>
            <c:idx val="4"/>
            <c:invertIfNegative val="0"/>
            <c:bubble3D val="0"/>
            <c:extLst>
              <c:ext xmlns:c16="http://schemas.microsoft.com/office/drawing/2014/chart" uri="{C3380CC4-5D6E-409C-BE32-E72D297353CC}">
                <c16:uniqueId val="{00000001-28C2-4962-9A57-7FB34B3565BC}"/>
              </c:ext>
            </c:extLst>
          </c:dPt>
          <c:dPt>
            <c:idx val="6"/>
            <c:invertIfNegative val="0"/>
            <c:bubble3D val="0"/>
            <c:extLst>
              <c:ext xmlns:c16="http://schemas.microsoft.com/office/drawing/2014/chart" uri="{C3380CC4-5D6E-409C-BE32-E72D297353CC}">
                <c16:uniqueId val="{00000002-28C2-4962-9A57-7FB34B3565BC}"/>
              </c:ext>
            </c:extLst>
          </c:dPt>
          <c:dPt>
            <c:idx val="7"/>
            <c:invertIfNegative val="0"/>
            <c:bubble3D val="0"/>
            <c:extLst>
              <c:ext xmlns:c16="http://schemas.microsoft.com/office/drawing/2014/chart" uri="{C3380CC4-5D6E-409C-BE32-E72D297353CC}">
                <c16:uniqueId val="{00000008-FCD7-4E10-BA88-1C9012A1E66F}"/>
              </c:ext>
            </c:extLst>
          </c:dPt>
          <c:dPt>
            <c:idx val="8"/>
            <c:invertIfNegative val="0"/>
            <c:bubble3D val="0"/>
            <c:extLst>
              <c:ext xmlns:c16="http://schemas.microsoft.com/office/drawing/2014/chart" uri="{C3380CC4-5D6E-409C-BE32-E72D297353CC}">
                <c16:uniqueId val="{00000007-FCD7-4E10-BA88-1C9012A1E66F}"/>
              </c:ext>
            </c:extLst>
          </c:dPt>
          <c:dPt>
            <c:idx val="10"/>
            <c:invertIfNegative val="0"/>
            <c:bubble3D val="0"/>
            <c:extLst>
              <c:ext xmlns:c16="http://schemas.microsoft.com/office/drawing/2014/chart" uri="{C3380CC4-5D6E-409C-BE32-E72D297353CC}">
                <c16:uniqueId val="{00000003-28C2-4962-9A57-7FB34B3565BC}"/>
              </c:ext>
            </c:extLst>
          </c:dPt>
          <c:dPt>
            <c:idx val="11"/>
            <c:invertIfNegative val="0"/>
            <c:bubble3D val="0"/>
            <c:extLst>
              <c:ext xmlns:c16="http://schemas.microsoft.com/office/drawing/2014/chart" uri="{C3380CC4-5D6E-409C-BE32-E72D297353CC}">
                <c16:uniqueId val="{00000004-28C2-4962-9A57-7FB34B3565BC}"/>
              </c:ext>
            </c:extLst>
          </c:dPt>
          <c:dPt>
            <c:idx val="12"/>
            <c:invertIfNegative val="0"/>
            <c:bubble3D val="0"/>
            <c:extLst>
              <c:ext xmlns:c16="http://schemas.microsoft.com/office/drawing/2014/chart" uri="{C3380CC4-5D6E-409C-BE32-E72D297353CC}">
                <c16:uniqueId val="{00000005-28C2-4962-9A57-7FB34B3565BC}"/>
              </c:ext>
            </c:extLst>
          </c:dPt>
          <c:dPt>
            <c:idx val="15"/>
            <c:invertIfNegative val="0"/>
            <c:bubble3D val="0"/>
            <c:extLst>
              <c:ext xmlns:c16="http://schemas.microsoft.com/office/drawing/2014/chart" uri="{C3380CC4-5D6E-409C-BE32-E72D297353CC}">
                <c16:uniqueId val="{00000006-28C2-4962-9A57-7FB34B3565BC}"/>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Bien-être quotidien au travail</c:v>
                </c:pt>
                <c:pt idx="1">
                  <c:v>Package salarial</c:v>
                </c:pt>
                <c:pt idx="2">
                  <c:v>Flexibilité : horaires de travail, lieu de travail</c:v>
                </c:pt>
                <c:pt idx="3">
                  <c:v>Stabilité</c:v>
                </c:pt>
                <c:pt idx="4">
                  <c:v>Autonomie, initiatives</c:v>
                </c:pt>
                <c:pt idx="5">
                  <c:v>Créativité</c:v>
                </c:pt>
                <c:pt idx="6">
                  <c:v>Être en phase avec mes valeurs</c:v>
                </c:pt>
                <c:pt idx="7">
                  <c:v>Faire carrière</c:v>
                </c:pt>
                <c:pt idx="8">
                  <c:v>Performance</c:v>
                </c:pt>
                <c:pt idx="9">
                  <c:v>Quête de sens</c:v>
                </c:pt>
                <c:pt idx="10">
                  <c:v>Devoir moral</c:v>
                </c:pt>
                <c:pt idx="11">
                  <c:v>Autre, préciser</c:v>
                </c:pt>
              </c:strCache>
            </c:strRef>
          </c:cat>
          <c:val>
            <c:numRef>
              <c:f>Sheet1!$B$2:$B$13</c:f>
              <c:numCache>
                <c:formatCode>0\%</c:formatCode>
                <c:ptCount val="12"/>
                <c:pt idx="0">
                  <c:v>37.54</c:v>
                </c:pt>
                <c:pt idx="1">
                  <c:v>37.409999999999997</c:v>
                </c:pt>
                <c:pt idx="2">
                  <c:v>33.99</c:v>
                </c:pt>
                <c:pt idx="3">
                  <c:v>29.68</c:v>
                </c:pt>
                <c:pt idx="4">
                  <c:v>21.7</c:v>
                </c:pt>
                <c:pt idx="5">
                  <c:v>21.1</c:v>
                </c:pt>
                <c:pt idx="6">
                  <c:v>18.100000000000001</c:v>
                </c:pt>
                <c:pt idx="7">
                  <c:v>16.010000000000002</c:v>
                </c:pt>
                <c:pt idx="8">
                  <c:v>15.88</c:v>
                </c:pt>
                <c:pt idx="9">
                  <c:v>11.72</c:v>
                </c:pt>
                <c:pt idx="10">
                  <c:v>7.38</c:v>
                </c:pt>
                <c:pt idx="11">
                  <c:v>0.51</c:v>
                </c:pt>
              </c:numCache>
            </c:numRef>
          </c:val>
          <c:extLst>
            <c:ext xmlns:c16="http://schemas.microsoft.com/office/drawing/2014/chart" uri="{C3380CC4-5D6E-409C-BE32-E72D297353CC}">
              <c16:uniqueId val="{00000007-28C2-4962-9A57-7FB34B3565BC}"/>
            </c:ext>
          </c:extLst>
        </c:ser>
        <c:dLbls>
          <c:showLegendKey val="0"/>
          <c:showVal val="1"/>
          <c:showCatName val="0"/>
          <c:showSerName val="0"/>
          <c:showPercent val="0"/>
          <c:showBubbleSize val="0"/>
        </c:dLbls>
        <c:gapWidth val="95"/>
        <c:axId val="283877752"/>
        <c:axId val="283878144"/>
      </c:barChart>
      <c:catAx>
        <c:axId val="283877752"/>
        <c:scaling>
          <c:orientation val="maxMin"/>
        </c:scaling>
        <c:delete val="0"/>
        <c:axPos val="l"/>
        <c:numFmt formatCode="General" sourceLinked="0"/>
        <c:majorTickMark val="none"/>
        <c:minorTickMark val="none"/>
        <c:tickLblPos val="nextTo"/>
        <c:spPr>
          <a:ln>
            <a:noFill/>
          </a:ln>
        </c:spPr>
        <c:txPr>
          <a:bodyPr/>
          <a:lstStyle/>
          <a:p>
            <a:pPr>
              <a:defRPr sz="1050">
                <a:solidFill>
                  <a:srgbClr val="0A3365"/>
                </a:solidFill>
              </a:defRPr>
            </a:pPr>
            <a:endParaRPr lang="fr-FR"/>
          </a:p>
        </c:txPr>
        <c:crossAx val="283878144"/>
        <c:crosses val="autoZero"/>
        <c:auto val="1"/>
        <c:lblAlgn val="ctr"/>
        <c:lblOffset val="100"/>
        <c:noMultiLvlLbl val="0"/>
      </c:catAx>
      <c:valAx>
        <c:axId val="283878144"/>
        <c:scaling>
          <c:orientation val="minMax"/>
          <c:max val="100"/>
          <c:min val="0"/>
        </c:scaling>
        <c:delete val="1"/>
        <c:axPos val="t"/>
        <c:numFmt formatCode="0\%" sourceLinked="1"/>
        <c:majorTickMark val="out"/>
        <c:minorTickMark val="none"/>
        <c:tickLblPos val="nextTo"/>
        <c:crossAx val="283877752"/>
        <c:crosses val="autoZero"/>
        <c:crossBetween val="between"/>
      </c:valAx>
      <c:spPr>
        <a:noFill/>
        <a:ln w="25400">
          <a:noFill/>
        </a:ln>
      </c:spPr>
    </c:plotArea>
    <c:plotVisOnly val="1"/>
    <c:dispBlanksAs val="gap"/>
    <c:showDLblsOverMax val="0"/>
  </c:chart>
  <c:spPr>
    <a:ln>
      <a:noFill/>
    </a:ln>
  </c:spPr>
  <c:txPr>
    <a:bodyPr/>
    <a:lstStyle/>
    <a:p>
      <a:pPr>
        <a:defRPr sz="1200">
          <a:solidFill>
            <a:schemeClr val="tx2"/>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B8703-AD28-421A-ADC0-4CEF4A57B689}" type="datetimeFigureOut">
              <a:rPr lang="fr-BE" smtClean="0"/>
              <a:t>25-09-23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3513B-1CDA-4BFB-89E3-78F7107DAF6B}" type="slidenum">
              <a:rPr lang="fr-BE" smtClean="0"/>
              <a:t>‹N°›</a:t>
            </a:fld>
            <a:endParaRPr lang="fr-BE"/>
          </a:p>
        </p:txBody>
      </p:sp>
    </p:spTree>
    <p:extLst>
      <p:ext uri="{BB962C8B-B14F-4D97-AF65-F5344CB8AC3E}">
        <p14:creationId xmlns:p14="http://schemas.microsoft.com/office/powerpoint/2010/main" val="3296809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CBCAA2-E173-48ED-B2E6-EE03C7BC3177}" type="slidenum">
              <a:rPr kumimoji="0" lang="nl-BE"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65196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Commentaire sur la flexibilité du travail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941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r>
              <a:rPr lang="fr-BE" sz="1200" dirty="0">
                <a:solidFill>
                  <a:srgbClr val="002060"/>
                </a:solidFill>
              </a:rPr>
              <a:t>Néanmoins, par rapport à 2019, davantage de Belges semblent plus confiants et estiment préparer suffisamment leur pension. </a:t>
            </a:r>
            <a:endParaRPr lang="fr-BE" dirty="0"/>
          </a:p>
        </p:txBody>
      </p:sp>
    </p:spTree>
    <p:extLst>
      <p:ext uri="{BB962C8B-B14F-4D97-AF65-F5344CB8AC3E}">
        <p14:creationId xmlns:p14="http://schemas.microsoft.com/office/powerpoint/2010/main" val="37752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03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692169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r>
              <a:rPr lang="fr-BE" sz="1200" dirty="0">
                <a:solidFill>
                  <a:srgbClr val="002060"/>
                </a:solidFill>
              </a:rPr>
              <a:t>Néanmoins, par rapport à 2019, davantage de Belges semblent plus confiants et estiment préparer suffisamment leur pension. </a:t>
            </a:r>
            <a:endParaRPr lang="fr-BE" dirty="0"/>
          </a:p>
        </p:txBody>
      </p:sp>
    </p:spTree>
    <p:extLst>
      <p:ext uri="{BB962C8B-B14F-4D97-AF65-F5344CB8AC3E}">
        <p14:creationId xmlns:p14="http://schemas.microsoft.com/office/powerpoint/2010/main" val="954306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Intelligence émotionnelle </a:t>
            </a:r>
            <a:r>
              <a:rPr lang="fr-BE" dirty="0">
                <a:sym typeface="Wingdings" panose="05000000000000000000" pitchFamily="2" charset="2"/>
              </a:rPr>
              <a:t> Michel! Avant même le coaching… Travail sur les pratiques managériales. </a:t>
            </a:r>
          </a:p>
          <a:p>
            <a:r>
              <a:rPr lang="fr-BE" dirty="0">
                <a:sym typeface="Wingdings" panose="05000000000000000000" pitchFamily="2" charset="2"/>
              </a:rPr>
              <a:t>Investissement de CBC </a:t>
            </a: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198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Guerre des talents c’est fini ! Ils ont gagné… Si l’entreprise n’est pas assez rapide dommage pour elle…</a:t>
            </a:r>
          </a:p>
          <a:p>
            <a:r>
              <a:rPr lang="fr-BE" dirty="0"/>
              <a:t>Redéfinir le processus de recrutement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486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REMONTER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213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2107710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r>
              <a:rPr lang="fr-BE" sz="1200" dirty="0">
                <a:solidFill>
                  <a:srgbClr val="002060"/>
                </a:solidFill>
              </a:rPr>
              <a:t>Néanmoins, par rapport à 2019, davantage de Belges semblent plus confiants et estiment préparer suffisamment leur pension. </a:t>
            </a:r>
            <a:endParaRPr lang="fr-BE" dirty="0"/>
          </a:p>
        </p:txBody>
      </p:sp>
    </p:spTree>
    <p:extLst>
      <p:ext uri="{BB962C8B-B14F-4D97-AF65-F5344CB8AC3E}">
        <p14:creationId xmlns:p14="http://schemas.microsoft.com/office/powerpoint/2010/main" val="128641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1246878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Environnement ne ressort pas contre le social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580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r>
              <a:rPr lang="fr-BE" sz="1200" dirty="0">
                <a:solidFill>
                  <a:srgbClr val="002060"/>
                </a:solidFill>
              </a:rPr>
              <a:t>Ca ne se matérialise pas… au-delà des intentions</a:t>
            </a:r>
          </a:p>
          <a:p>
            <a:r>
              <a:rPr lang="fr-BE" sz="1200" dirty="0">
                <a:solidFill>
                  <a:srgbClr val="FF0000"/>
                </a:solidFill>
              </a:rPr>
              <a:t>MARINE</a:t>
            </a:r>
            <a:endParaRPr lang="fr-BE" dirty="0">
              <a:solidFill>
                <a:srgbClr val="FF0000"/>
              </a:solidFill>
            </a:endParaRPr>
          </a:p>
        </p:txBody>
      </p:sp>
    </p:spTree>
    <p:extLst>
      <p:ext uri="{BB962C8B-B14F-4D97-AF65-F5344CB8AC3E}">
        <p14:creationId xmlns:p14="http://schemas.microsoft.com/office/powerpoint/2010/main" val="1707032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1157513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r>
              <a:rPr lang="fr-BE" sz="1200" dirty="0">
                <a:solidFill>
                  <a:srgbClr val="002060"/>
                </a:solidFill>
              </a:rPr>
              <a:t>Néanmoins, par rapport à 2019, davantage de Belges semblent plus confiants et estiment préparer suffisamment leur pension. </a:t>
            </a:r>
            <a:endParaRPr lang="fr-BE" dirty="0"/>
          </a:p>
        </p:txBody>
      </p:sp>
    </p:spTree>
    <p:extLst>
      <p:ext uri="{BB962C8B-B14F-4D97-AF65-F5344CB8AC3E}">
        <p14:creationId xmlns:p14="http://schemas.microsoft.com/office/powerpoint/2010/main" val="4483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50950"/>
            <a:ext cx="6007100" cy="3378200"/>
          </a:xfrm>
          <a:prstGeom prst="rect">
            <a:avLst/>
          </a:prstGeom>
          <a:noFill/>
          <a:ln w="12700">
            <a:solidFill>
              <a:prstClr val="black"/>
            </a:solidFill>
          </a:ln>
        </p:spPr>
      </p:sp>
      <p:sp>
        <p:nvSpPr>
          <p:cNvPr id="3" name="Notes Placeholder 2"/>
          <p:cNvSpPr>
            <a:spLocks noGrp="1"/>
          </p:cNvSpPr>
          <p:nvPr>
            <p:ph type="body" idx="1"/>
          </p:nvPr>
        </p:nvSpPr>
        <p:spPr>
          <a:xfrm>
            <a:off x="690413" y="4816157"/>
            <a:ext cx="5527709" cy="3940704"/>
          </a:xfrm>
          <a:prstGeom prst="rect">
            <a:avLst/>
          </a:prstGeom>
        </p:spPr>
        <p:txBody>
          <a:bodyPr/>
          <a:lstStyle/>
          <a:p>
            <a:endParaRPr lang="nl-BE" dirty="0"/>
          </a:p>
        </p:txBody>
      </p:sp>
    </p:spTree>
    <p:extLst>
      <p:ext uri="{BB962C8B-B14F-4D97-AF65-F5344CB8AC3E}">
        <p14:creationId xmlns:p14="http://schemas.microsoft.com/office/powerpoint/2010/main" val="242239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ET POURTANT – DE LEUR PROPRE CHEF?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232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Remonter les 2 </a:t>
            </a:r>
            <a:r>
              <a:rPr lang="fr-BE"/>
              <a:t>derniers slides</a:t>
            </a:r>
            <a:endParaRPr lang="fr-BE" dirty="0"/>
          </a:p>
          <a:p>
            <a:r>
              <a:rPr lang="fr-BE" dirty="0"/>
              <a:t>Commentaire Michel sur la flexibilité et télétravail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44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MARINE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311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Crises successives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BA5D2-E585-4DEB-9655-EE2A2AB1329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190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F304748-A013-4D82-A109-82E6670DBDC7}"/>
              </a:ext>
            </a:extLst>
          </p:cNvPr>
          <p:cNvSpPr>
            <a:spLocks noGrp="1"/>
          </p:cNvSpPr>
          <p:nvPr>
            <p:ph type="body" idx="1"/>
          </p:nvPr>
        </p:nvSpPr>
        <p:spPr/>
        <p:txBody>
          <a:bodyPr/>
          <a:lstStyle/>
          <a:p>
            <a:r>
              <a:rPr lang="fr-BE" sz="1200" dirty="0">
                <a:solidFill>
                  <a:srgbClr val="002060"/>
                </a:solidFill>
              </a:rPr>
              <a:t>Néanmoins, par rapport à 2019, davantage de Belges semblent plus confiants et estiment préparer suffisamment leur pension. </a:t>
            </a:r>
            <a:endParaRPr lang="fr-BE" dirty="0"/>
          </a:p>
        </p:txBody>
      </p:sp>
    </p:spTree>
    <p:extLst>
      <p:ext uri="{BB962C8B-B14F-4D97-AF65-F5344CB8AC3E}">
        <p14:creationId xmlns:p14="http://schemas.microsoft.com/office/powerpoint/2010/main" val="3810494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udien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51DE6B-F949-9C9F-71B7-C726D77D6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776FDB0E-3137-CB8C-6485-ECAF64900A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6233161" cy="6858000"/>
          </a:xfrm>
          <a:prstGeom prst="rect">
            <a:avLst/>
          </a:prstGeom>
        </p:spPr>
      </p:pic>
      <p:pic>
        <p:nvPicPr>
          <p:cNvPr id="19" name="Picture 18">
            <a:extLst>
              <a:ext uri="{FF2B5EF4-FFF2-40B4-BE49-F238E27FC236}">
                <a16:creationId xmlns:a16="http://schemas.microsoft.com/office/drawing/2014/main" id="{7F03A5F2-8EA2-87BC-7AFC-6FA288F189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6233161" cy="6858000"/>
          </a:xfrm>
          <a:prstGeom prst="rect">
            <a:avLst/>
          </a:prstGeom>
        </p:spPr>
      </p:pic>
      <p:sp>
        <p:nvSpPr>
          <p:cNvPr id="20" name="Titel 1">
            <a:extLst>
              <a:ext uri="{FF2B5EF4-FFF2-40B4-BE49-F238E27FC236}">
                <a16:creationId xmlns:a16="http://schemas.microsoft.com/office/drawing/2014/main" id="{6B6BA597-17B2-580C-5ABA-6623FE8EC660}"/>
              </a:ext>
            </a:extLst>
          </p:cNvPr>
          <p:cNvSpPr>
            <a:spLocks noGrp="1"/>
          </p:cNvSpPr>
          <p:nvPr>
            <p:ph type="title" hasCustomPrompt="1"/>
          </p:nvPr>
        </p:nvSpPr>
        <p:spPr>
          <a:xfrm>
            <a:off x="1019099" y="1622715"/>
            <a:ext cx="3151861" cy="3018211"/>
          </a:xfrm>
        </p:spPr>
        <p:txBody>
          <a:bodyPr wrap="square" lIns="0" anchor="ctr">
            <a:spAutoFit/>
          </a:bodyPr>
          <a:lstStyle>
            <a:lvl1pPr>
              <a:defRPr sz="5760" baseline="0">
                <a:solidFill>
                  <a:schemeClr val="bg1"/>
                </a:solidFill>
              </a:defRPr>
            </a:lvl1pPr>
          </a:lstStyle>
          <a:p>
            <a:r>
              <a:rPr lang="en-US" noProof="0" dirty="0" err="1"/>
              <a:t>Vouz</a:t>
            </a:r>
            <a:r>
              <a:rPr lang="en-US" noProof="0" dirty="0"/>
              <a:t> </a:t>
            </a:r>
            <a:r>
              <a:rPr lang="en-US" noProof="0" dirty="0" err="1"/>
              <a:t>avez</a:t>
            </a:r>
            <a:r>
              <a:rPr lang="en-US" noProof="0" dirty="0"/>
              <a:t> </a:t>
            </a:r>
            <a:r>
              <a:rPr lang="en-US" noProof="0" dirty="0" err="1"/>
              <a:t>été</a:t>
            </a:r>
            <a:r>
              <a:rPr lang="en-US" noProof="0" dirty="0"/>
              <a:t> un bon public.</a:t>
            </a:r>
            <a:endParaRPr lang="en-GB" noProof="0" dirty="0"/>
          </a:p>
        </p:txBody>
      </p:sp>
      <p:pic>
        <p:nvPicPr>
          <p:cNvPr id="8" name="Picture 7">
            <a:extLst>
              <a:ext uri="{FF2B5EF4-FFF2-40B4-BE49-F238E27FC236}">
                <a16:creationId xmlns:a16="http://schemas.microsoft.com/office/drawing/2014/main" id="{4ED4323F-CD68-98A5-0239-17394CA030C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3901979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screen - Logo">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4DE06E-F28A-88A1-4CC4-FFC4416F75F6}"/>
              </a:ext>
            </a:extLst>
          </p:cNvPr>
          <p:cNvSpPr/>
          <p:nvPr userDrawn="1"/>
        </p:nvSpPr>
        <p:spPr>
          <a:xfrm>
            <a:off x="0" y="0"/>
            <a:ext cx="12192000" cy="6858000"/>
          </a:xfrm>
          <a:prstGeom prst="rect">
            <a:avLst/>
          </a:prstGeom>
          <a:solidFill>
            <a:srgbClr val="0097D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BE" sz="1680" dirty="0" err="1"/>
          </a:p>
        </p:txBody>
      </p:sp>
      <p:sp>
        <p:nvSpPr>
          <p:cNvPr id="11" name="Titel 1"/>
          <p:cNvSpPr>
            <a:spLocks noGrp="1"/>
          </p:cNvSpPr>
          <p:nvPr>
            <p:ph type="ctrTitle"/>
          </p:nvPr>
        </p:nvSpPr>
        <p:spPr>
          <a:xfrm>
            <a:off x="1612396" y="2931111"/>
            <a:ext cx="8708469" cy="505292"/>
          </a:xfrm>
        </p:spPr>
        <p:txBody>
          <a:bodyPr wrap="square" anchor="b" anchorCtr="0">
            <a:spAutoFit/>
          </a:bodyPr>
          <a:lstStyle>
            <a:lvl1pPr>
              <a:defRPr sz="3840" b="0">
                <a:solidFill>
                  <a:schemeClr val="bg1"/>
                </a:solidFill>
              </a:defRPr>
            </a:lvl1pPr>
          </a:lstStyle>
          <a:p>
            <a:r>
              <a:rPr lang="fr-FR" noProof="0"/>
              <a:t>Modifiez le style du titre</a:t>
            </a:r>
            <a:endParaRPr lang="en-GB" noProof="0" dirty="0"/>
          </a:p>
        </p:txBody>
      </p:sp>
      <p:sp>
        <p:nvSpPr>
          <p:cNvPr id="13" name="Text Placeholder 4"/>
          <p:cNvSpPr>
            <a:spLocks noGrp="1"/>
          </p:cNvSpPr>
          <p:nvPr>
            <p:ph type="body" sz="quarter" idx="10"/>
          </p:nvPr>
        </p:nvSpPr>
        <p:spPr>
          <a:xfrm>
            <a:off x="1629837" y="3577593"/>
            <a:ext cx="8691033" cy="387798"/>
          </a:xfrm>
        </p:spPr>
        <p:txBody>
          <a:bodyPr wrap="square" lIns="0">
            <a:spAutoFit/>
          </a:bodyPr>
          <a:lstStyle>
            <a:lvl1pPr marL="0" indent="0">
              <a:spcAft>
                <a:spcPts val="0"/>
              </a:spcAft>
              <a:buNone/>
              <a:defRPr sz="1920" b="1" i="0">
                <a:solidFill>
                  <a:srgbClr val="0D2A50"/>
                </a:solidFill>
                <a:latin typeface="Gilroy Bold" pitchFamily="2" charset="77"/>
                <a:cs typeface="Verdana"/>
              </a:defRPr>
            </a:lvl1pPr>
            <a:lvl2pPr marL="323839" indent="0">
              <a:buNone/>
              <a:defRPr>
                <a:solidFill>
                  <a:srgbClr val="FFFFFF"/>
                </a:solidFill>
                <a:latin typeface="Verdana"/>
                <a:cs typeface="Verdana"/>
              </a:defRPr>
            </a:lvl2pPr>
            <a:lvl3pPr marL="645773" indent="0">
              <a:buNone/>
              <a:defRPr>
                <a:solidFill>
                  <a:srgbClr val="FFFFFF"/>
                </a:solidFill>
                <a:latin typeface="Verdana"/>
                <a:cs typeface="Verdana"/>
              </a:defRPr>
            </a:lvl3pPr>
            <a:lvl4pPr marL="862934" indent="0">
              <a:buNone/>
              <a:defRPr>
                <a:solidFill>
                  <a:srgbClr val="FFFFFF"/>
                </a:solidFill>
                <a:latin typeface="Verdana"/>
                <a:cs typeface="Verdana"/>
              </a:defRPr>
            </a:lvl4pPr>
            <a:lvl5pPr marL="1182965" indent="0">
              <a:buNone/>
              <a:defRPr>
                <a:solidFill>
                  <a:srgbClr val="FFFFFF"/>
                </a:solidFill>
                <a:latin typeface="Verdana"/>
                <a:cs typeface="Verdana"/>
              </a:defRPr>
            </a:lvl5pPr>
          </a:lstStyle>
          <a:p>
            <a:pPr lvl="0"/>
            <a:r>
              <a:rPr lang="fr-FR" noProof="0"/>
              <a:t>Cliquez pour modifier les styles du texte du masque</a:t>
            </a:r>
          </a:p>
        </p:txBody>
      </p:sp>
      <p:pic>
        <p:nvPicPr>
          <p:cNvPr id="8" name="Picture 7">
            <a:extLst>
              <a:ext uri="{FF2B5EF4-FFF2-40B4-BE49-F238E27FC236}">
                <a16:creationId xmlns:a16="http://schemas.microsoft.com/office/drawing/2014/main" id="{3BB33103-2959-3C43-AB25-9C5620CA0C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a:outerShdw blurRad="83748" algn="tl" rotWithShape="0">
              <a:prstClr val="black">
                <a:alpha val="15000"/>
              </a:prstClr>
            </a:outerShdw>
          </a:effectLst>
        </p:spPr>
      </p:pic>
      <p:pic>
        <p:nvPicPr>
          <p:cNvPr id="6" name="Picture 5">
            <a:extLst>
              <a:ext uri="{FF2B5EF4-FFF2-40B4-BE49-F238E27FC236}">
                <a16:creationId xmlns:a16="http://schemas.microsoft.com/office/drawing/2014/main" id="{669544B2-2511-F940-B3DF-313252248C7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00067" y="193591"/>
            <a:ext cx="1445251" cy="184500"/>
          </a:xfrm>
          <a:prstGeom prst="rect">
            <a:avLst/>
          </a:prstGeom>
        </p:spPr>
      </p:pic>
    </p:spTree>
    <p:extLst>
      <p:ext uri="{BB962C8B-B14F-4D97-AF65-F5344CB8AC3E}">
        <p14:creationId xmlns:p14="http://schemas.microsoft.com/office/powerpoint/2010/main" val="383782029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extLst>
    <p:ext uri="{DCECCB84-F9BA-43D5-87BE-67443E8EF086}">
      <p15:sldGuideLst xmlns:p15="http://schemas.microsoft.com/office/powerpoint/2012/main">
        <p15:guide id="1" orient="horz" pos="3110">
          <p15:clr>
            <a:srgbClr val="FBAE40"/>
          </p15:clr>
        </p15:guide>
        <p15:guide id="2" pos="2880">
          <p15:clr>
            <a:srgbClr val="FBAE40"/>
          </p15:clr>
        </p15:guide>
        <p15:guide id="3" pos="29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Subtitles + 2 Columns">
    <p:spTree>
      <p:nvGrpSpPr>
        <p:cNvPr id="1" name=""/>
        <p:cNvGrpSpPr/>
        <p:nvPr/>
      </p:nvGrpSpPr>
      <p:grpSpPr>
        <a:xfrm>
          <a:off x="0" y="0"/>
          <a:ext cx="0" cy="0"/>
          <a:chOff x="0" y="0"/>
          <a:chExt cx="0" cy="0"/>
        </a:xfrm>
      </p:grpSpPr>
      <p:sp>
        <p:nvSpPr>
          <p:cNvPr id="16" name="Tijdelijke aanduiding voor inhoud 2">
            <a:extLst>
              <a:ext uri="{FF2B5EF4-FFF2-40B4-BE49-F238E27FC236}">
                <a16:creationId xmlns:a16="http://schemas.microsoft.com/office/drawing/2014/main" id="{0A705C0F-6DA8-A443-941E-53AC6E9AE994}"/>
              </a:ext>
            </a:extLst>
          </p:cNvPr>
          <p:cNvSpPr>
            <a:spLocks noGrp="1"/>
          </p:cNvSpPr>
          <p:nvPr>
            <p:ph sz="half" idx="14"/>
          </p:nvPr>
        </p:nvSpPr>
        <p:spPr bwMode="gray">
          <a:xfrm>
            <a:off x="1143672" y="2498981"/>
            <a:ext cx="4415040"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7" name="Tijdelijke aanduiding voor inhoud 3">
            <a:extLst>
              <a:ext uri="{FF2B5EF4-FFF2-40B4-BE49-F238E27FC236}">
                <a16:creationId xmlns:a16="http://schemas.microsoft.com/office/drawing/2014/main" id="{61D08B5F-6446-AD42-806A-6BD31E007EB7}"/>
              </a:ext>
            </a:extLst>
          </p:cNvPr>
          <p:cNvSpPr>
            <a:spLocks noGrp="1"/>
          </p:cNvSpPr>
          <p:nvPr>
            <p:ph sz="half" idx="2"/>
          </p:nvPr>
        </p:nvSpPr>
        <p:spPr bwMode="gray">
          <a:xfrm>
            <a:off x="5900123" y="2498981"/>
            <a:ext cx="4414816" cy="3408424"/>
          </a:xfrm>
        </p:spPr>
        <p:txBody>
          <a:bodyPr>
            <a:normAutofit/>
          </a:bodyPr>
          <a:lstStyle>
            <a:lvl1pPr marL="0" indent="0">
              <a:lnSpc>
                <a:spcPct val="90000"/>
              </a:lnSpc>
              <a:buNone/>
              <a:defRPr sz="1440"/>
            </a:lvl1pPr>
            <a:lvl2pPr>
              <a:lnSpc>
                <a:spcPct val="90000"/>
              </a:lnSpc>
              <a:defRPr sz="1920"/>
            </a:lvl2pPr>
            <a:lvl3pPr marL="645773" indent="0">
              <a:lnSpc>
                <a:spcPct val="90000"/>
              </a:lnSpc>
              <a:buNone/>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Slide Number Placeholder 4">
            <a:extLst>
              <a:ext uri="{FF2B5EF4-FFF2-40B4-BE49-F238E27FC236}">
                <a16:creationId xmlns:a16="http://schemas.microsoft.com/office/drawing/2014/main" id="{B45A4B67-53E2-0C64-6531-AA53360F190D}"/>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
        <p:nvSpPr>
          <p:cNvPr id="9" name="Titel 1">
            <a:extLst>
              <a:ext uri="{FF2B5EF4-FFF2-40B4-BE49-F238E27FC236}">
                <a16:creationId xmlns:a16="http://schemas.microsoft.com/office/drawing/2014/main" id="{6BBADE96-6387-66E0-0321-E674106CA826}"/>
              </a:ext>
            </a:extLst>
          </p:cNvPr>
          <p:cNvSpPr>
            <a:spLocks noGrp="1"/>
          </p:cNvSpPr>
          <p:nvPr>
            <p:ph type="title"/>
          </p:nvPr>
        </p:nvSpPr>
        <p:spPr>
          <a:xfrm>
            <a:off x="604801" y="604800"/>
            <a:ext cx="9710137" cy="491245"/>
          </a:xfrm>
        </p:spPr>
        <p:txBody>
          <a:bodyPr wrap="square" lIns="0">
            <a:spAutoFit/>
          </a:bodyPr>
          <a:lstStyle>
            <a:lvl1pPr>
              <a:defRPr baseline="0"/>
            </a:lvl1pPr>
          </a:lstStyle>
          <a:p>
            <a:r>
              <a:rPr lang="fr-FR" noProof="0"/>
              <a:t>Modifiez le style du titre</a:t>
            </a:r>
            <a:endParaRPr lang="en-GB" noProof="0" dirty="0"/>
          </a:p>
        </p:txBody>
      </p:sp>
      <p:sp>
        <p:nvSpPr>
          <p:cNvPr id="13" name="Tijdelijke aanduiding voor inhoud 2">
            <a:extLst>
              <a:ext uri="{FF2B5EF4-FFF2-40B4-BE49-F238E27FC236}">
                <a16:creationId xmlns:a16="http://schemas.microsoft.com/office/drawing/2014/main" id="{42BA44D7-0FA1-D854-5F3F-E0310DBCE692}"/>
              </a:ext>
            </a:extLst>
          </p:cNvPr>
          <p:cNvSpPr>
            <a:spLocks noGrp="1"/>
          </p:cNvSpPr>
          <p:nvPr>
            <p:ph sz="half" idx="10"/>
          </p:nvPr>
        </p:nvSpPr>
        <p:spPr bwMode="gray">
          <a:xfrm>
            <a:off x="1143672" y="1683642"/>
            <a:ext cx="4415040"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4" name="Tijdelijke aanduiding voor inhoud 2">
            <a:extLst>
              <a:ext uri="{FF2B5EF4-FFF2-40B4-BE49-F238E27FC236}">
                <a16:creationId xmlns:a16="http://schemas.microsoft.com/office/drawing/2014/main" id="{E237DA61-F41A-85BB-C799-41BC52A79C23}"/>
              </a:ext>
            </a:extLst>
          </p:cNvPr>
          <p:cNvSpPr>
            <a:spLocks noGrp="1"/>
          </p:cNvSpPr>
          <p:nvPr>
            <p:ph sz="half" idx="15"/>
          </p:nvPr>
        </p:nvSpPr>
        <p:spPr bwMode="gray">
          <a:xfrm>
            <a:off x="5897745" y="1683642"/>
            <a:ext cx="4415040"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Tree>
    <p:extLst>
      <p:ext uri="{BB962C8B-B14F-4D97-AF65-F5344CB8AC3E}">
        <p14:creationId xmlns:p14="http://schemas.microsoft.com/office/powerpoint/2010/main" val="38247105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ubtitle + 2 Columns">
    <p:spTree>
      <p:nvGrpSpPr>
        <p:cNvPr id="1" name=""/>
        <p:cNvGrpSpPr/>
        <p:nvPr/>
      </p:nvGrpSpPr>
      <p:grpSpPr>
        <a:xfrm>
          <a:off x="0" y="0"/>
          <a:ext cx="0" cy="0"/>
          <a:chOff x="0" y="0"/>
          <a:chExt cx="0" cy="0"/>
        </a:xfrm>
      </p:grpSpPr>
      <p:sp>
        <p:nvSpPr>
          <p:cNvPr id="10" name="Tijdelijke aanduiding voor inhoud 2"/>
          <p:cNvSpPr>
            <a:spLocks noGrp="1"/>
          </p:cNvSpPr>
          <p:nvPr>
            <p:ph sz="half" idx="1"/>
          </p:nvPr>
        </p:nvSpPr>
        <p:spPr bwMode="gray">
          <a:xfrm>
            <a:off x="1143672" y="2498981"/>
            <a:ext cx="4415040"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1" name="Tijdelijke aanduiding voor inhoud 3"/>
          <p:cNvSpPr>
            <a:spLocks noGrp="1"/>
          </p:cNvSpPr>
          <p:nvPr>
            <p:ph sz="half" idx="2"/>
          </p:nvPr>
        </p:nvSpPr>
        <p:spPr bwMode="gray">
          <a:xfrm>
            <a:off x="5900123" y="2498981"/>
            <a:ext cx="4414816" cy="3408424"/>
          </a:xfrm>
        </p:spPr>
        <p:txBody>
          <a:bodyPr>
            <a:normAutofit/>
          </a:bodyPr>
          <a:lstStyle>
            <a:lvl1pPr marL="0" indent="0">
              <a:lnSpc>
                <a:spcPct val="90000"/>
              </a:lnSpc>
              <a:buNone/>
              <a:defRPr sz="1440"/>
            </a:lvl1pPr>
            <a:lvl2pPr>
              <a:lnSpc>
                <a:spcPct val="90000"/>
              </a:lnSpc>
              <a:defRPr sz="1920"/>
            </a:lvl2pPr>
            <a:lvl3pPr marL="645773" indent="0">
              <a:lnSpc>
                <a:spcPct val="90000"/>
              </a:lnSpc>
              <a:buNone/>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Titel 1">
            <a:extLst>
              <a:ext uri="{FF2B5EF4-FFF2-40B4-BE49-F238E27FC236}">
                <a16:creationId xmlns:a16="http://schemas.microsoft.com/office/drawing/2014/main" id="{487DEC94-900C-8145-A161-CEDD7FFD21D6}"/>
              </a:ext>
            </a:extLst>
          </p:cNvPr>
          <p:cNvSpPr>
            <a:spLocks noGrp="1"/>
          </p:cNvSpPr>
          <p:nvPr>
            <p:ph type="title"/>
          </p:nvPr>
        </p:nvSpPr>
        <p:spPr>
          <a:xfrm>
            <a:off x="604801" y="604800"/>
            <a:ext cx="9710137" cy="491245"/>
          </a:xfrm>
        </p:spPr>
        <p:txBody>
          <a:bodyPr wrap="square" lIns="0">
            <a:spAutoFit/>
          </a:bodyPr>
          <a:lstStyle>
            <a:lvl1pPr>
              <a:defRPr baseline="0"/>
            </a:lvl1pPr>
          </a:lstStyle>
          <a:p>
            <a:r>
              <a:rPr lang="fr-FR" noProof="0"/>
              <a:t>Modifiez le style du titre</a:t>
            </a:r>
            <a:endParaRPr lang="en-GB" noProof="0" dirty="0"/>
          </a:p>
        </p:txBody>
      </p:sp>
      <p:sp>
        <p:nvSpPr>
          <p:cNvPr id="7" name="Tijdelijke aanduiding voor inhoud 2">
            <a:extLst>
              <a:ext uri="{FF2B5EF4-FFF2-40B4-BE49-F238E27FC236}">
                <a16:creationId xmlns:a16="http://schemas.microsoft.com/office/drawing/2014/main" id="{D163F958-E6E4-4894-B143-74252074C2FF}"/>
              </a:ext>
            </a:extLst>
          </p:cNvPr>
          <p:cNvSpPr>
            <a:spLocks noGrp="1"/>
          </p:cNvSpPr>
          <p:nvPr>
            <p:ph sz="half" idx="10"/>
          </p:nvPr>
        </p:nvSpPr>
        <p:spPr bwMode="gray">
          <a:xfrm>
            <a:off x="1143672" y="1683642"/>
            <a:ext cx="9179515"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2" name="Slide Number Placeholder 4">
            <a:extLst>
              <a:ext uri="{FF2B5EF4-FFF2-40B4-BE49-F238E27FC236}">
                <a16:creationId xmlns:a16="http://schemas.microsoft.com/office/drawing/2014/main" id="{19223F58-53CB-8AC1-79A7-318B9802920D}"/>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239430590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17" name="Tijdelijke aanduiding voor inhoud 2">
            <a:extLst>
              <a:ext uri="{FF2B5EF4-FFF2-40B4-BE49-F238E27FC236}">
                <a16:creationId xmlns:a16="http://schemas.microsoft.com/office/drawing/2014/main" id="{37EBAF5B-D86B-6F42-9266-8625CC28AF74}"/>
              </a:ext>
            </a:extLst>
          </p:cNvPr>
          <p:cNvSpPr>
            <a:spLocks noGrp="1"/>
          </p:cNvSpPr>
          <p:nvPr>
            <p:ph sz="half" idx="1"/>
          </p:nvPr>
        </p:nvSpPr>
        <p:spPr bwMode="gray">
          <a:xfrm>
            <a:off x="1143672" y="2498981"/>
            <a:ext cx="9179515"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9" name="Titel 1">
            <a:extLst>
              <a:ext uri="{FF2B5EF4-FFF2-40B4-BE49-F238E27FC236}">
                <a16:creationId xmlns:a16="http://schemas.microsoft.com/office/drawing/2014/main" id="{532555AF-3A0F-3D44-9401-81E7533DB04F}"/>
              </a:ext>
            </a:extLst>
          </p:cNvPr>
          <p:cNvSpPr>
            <a:spLocks noGrp="1"/>
          </p:cNvSpPr>
          <p:nvPr>
            <p:ph type="title"/>
          </p:nvPr>
        </p:nvSpPr>
        <p:spPr>
          <a:xfrm>
            <a:off x="604801" y="604800"/>
            <a:ext cx="9710137" cy="491245"/>
          </a:xfrm>
        </p:spPr>
        <p:txBody>
          <a:bodyPr wrap="square" lIns="0">
            <a:spAutoFit/>
          </a:bodyPr>
          <a:lstStyle>
            <a:lvl1pPr>
              <a:defRPr baseline="0"/>
            </a:lvl1pPr>
          </a:lstStyle>
          <a:p>
            <a:r>
              <a:rPr lang="fr-FR" noProof="0"/>
              <a:t>Modifiez le style du titre</a:t>
            </a:r>
            <a:endParaRPr lang="en-GB" noProof="0" dirty="0"/>
          </a:p>
        </p:txBody>
      </p:sp>
      <p:sp>
        <p:nvSpPr>
          <p:cNvPr id="25" name="Tijdelijke aanduiding voor inhoud 2">
            <a:extLst>
              <a:ext uri="{FF2B5EF4-FFF2-40B4-BE49-F238E27FC236}">
                <a16:creationId xmlns:a16="http://schemas.microsoft.com/office/drawing/2014/main" id="{1CCBC89D-3CC4-A94A-AA95-1EE292E03C56}"/>
              </a:ext>
            </a:extLst>
          </p:cNvPr>
          <p:cNvSpPr>
            <a:spLocks noGrp="1"/>
          </p:cNvSpPr>
          <p:nvPr>
            <p:ph sz="half" idx="10"/>
          </p:nvPr>
        </p:nvSpPr>
        <p:spPr bwMode="gray">
          <a:xfrm>
            <a:off x="1143672" y="1683642"/>
            <a:ext cx="9179515"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7" name="Slide Number Placeholder 4">
            <a:extLst>
              <a:ext uri="{FF2B5EF4-FFF2-40B4-BE49-F238E27FC236}">
                <a16:creationId xmlns:a16="http://schemas.microsoft.com/office/drawing/2014/main" id="{283DD39A-42E6-0F60-3B43-DA143BD5C9C3}"/>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150121180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9A825C6D-480A-DA40-9E17-203DDF53446A}"/>
              </a:ext>
            </a:extLst>
          </p:cNvPr>
          <p:cNvSpPr>
            <a:spLocks noGrp="1"/>
          </p:cNvSpPr>
          <p:nvPr>
            <p:ph type="title"/>
          </p:nvPr>
        </p:nvSpPr>
        <p:spPr>
          <a:xfrm>
            <a:off x="604801" y="604800"/>
            <a:ext cx="9710137" cy="491245"/>
          </a:xfrm>
        </p:spPr>
        <p:txBody>
          <a:bodyPr wrap="square" lIns="0">
            <a:spAutoFit/>
          </a:bodyPr>
          <a:lstStyle>
            <a:lvl1pPr>
              <a:defRPr baseline="0"/>
            </a:lvl1pPr>
          </a:lstStyle>
          <a:p>
            <a:r>
              <a:rPr lang="fr-FR" noProof="0"/>
              <a:t>Modifiez le style du titre</a:t>
            </a:r>
            <a:endParaRPr lang="en-GB" noProof="0" dirty="0"/>
          </a:p>
        </p:txBody>
      </p:sp>
      <p:sp>
        <p:nvSpPr>
          <p:cNvPr id="14" name="Tijdelijke aanduiding voor inhoud 2">
            <a:extLst>
              <a:ext uri="{FF2B5EF4-FFF2-40B4-BE49-F238E27FC236}">
                <a16:creationId xmlns:a16="http://schemas.microsoft.com/office/drawing/2014/main" id="{E08EE45E-DC1E-BB4B-AD14-2263433398FF}"/>
              </a:ext>
            </a:extLst>
          </p:cNvPr>
          <p:cNvSpPr>
            <a:spLocks noGrp="1"/>
          </p:cNvSpPr>
          <p:nvPr>
            <p:ph idx="10"/>
          </p:nvPr>
        </p:nvSpPr>
        <p:spPr bwMode="gray">
          <a:xfrm>
            <a:off x="1140966" y="1814684"/>
            <a:ext cx="4377835" cy="4092765"/>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
        <p:nvSpPr>
          <p:cNvPr id="15" name="Tijdelijke aanduiding voor inhoud 2">
            <a:extLst>
              <a:ext uri="{FF2B5EF4-FFF2-40B4-BE49-F238E27FC236}">
                <a16:creationId xmlns:a16="http://schemas.microsoft.com/office/drawing/2014/main" id="{FB997149-C787-924E-B314-9DBAA07FD9F0}"/>
              </a:ext>
            </a:extLst>
          </p:cNvPr>
          <p:cNvSpPr>
            <a:spLocks noGrp="1"/>
          </p:cNvSpPr>
          <p:nvPr>
            <p:ph idx="11"/>
          </p:nvPr>
        </p:nvSpPr>
        <p:spPr bwMode="gray">
          <a:xfrm>
            <a:off x="5937101" y="1814684"/>
            <a:ext cx="4377835" cy="4092765"/>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
        <p:nvSpPr>
          <p:cNvPr id="6" name="Slide Number Placeholder 4">
            <a:extLst>
              <a:ext uri="{FF2B5EF4-FFF2-40B4-BE49-F238E27FC236}">
                <a16:creationId xmlns:a16="http://schemas.microsoft.com/office/drawing/2014/main" id="{A5BFB1EA-B6DB-134D-8E89-6BA32028AB01}"/>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362834655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el 1"/>
          <p:cNvSpPr>
            <a:spLocks noGrp="1"/>
          </p:cNvSpPr>
          <p:nvPr>
            <p:ph type="title"/>
          </p:nvPr>
        </p:nvSpPr>
        <p:spPr>
          <a:xfrm>
            <a:off x="604801" y="604801"/>
            <a:ext cx="9716068" cy="442121"/>
          </a:xfrm>
        </p:spPr>
        <p:txBody>
          <a:bodyPr lIns="0">
            <a:noAutofit/>
          </a:bodyPr>
          <a:lstStyle>
            <a:lvl1pPr>
              <a:defRPr baseline="0"/>
            </a:lvl1pPr>
          </a:lstStyle>
          <a:p>
            <a:r>
              <a:rPr lang="fr-FR" noProof="0"/>
              <a:t>Modifiez le style du titre</a:t>
            </a:r>
            <a:endParaRPr lang="en-GB" noProof="0" dirty="0"/>
          </a:p>
        </p:txBody>
      </p:sp>
      <p:sp>
        <p:nvSpPr>
          <p:cNvPr id="4" name="Tekstvak 3"/>
          <p:cNvSpPr txBox="1"/>
          <p:nvPr/>
        </p:nvSpPr>
        <p:spPr>
          <a:xfrm>
            <a:off x="9484808" y="7012531"/>
            <a:ext cx="221677" cy="424732"/>
          </a:xfrm>
          <a:prstGeom prst="rect">
            <a:avLst/>
          </a:prstGeom>
          <a:noFill/>
        </p:spPr>
        <p:txBody>
          <a:bodyPr wrap="square" rtlCol="0">
            <a:spAutoFit/>
          </a:bodyPr>
          <a:lstStyle/>
          <a:p>
            <a:endParaRPr lang="en-GB" sz="2160" noProof="0">
              <a:solidFill>
                <a:srgbClr val="003366"/>
              </a:solidFill>
              <a:latin typeface="Calibri"/>
              <a:cs typeface="Calibri"/>
            </a:endParaRPr>
          </a:p>
        </p:txBody>
      </p:sp>
      <p:sp>
        <p:nvSpPr>
          <p:cNvPr id="10" name="Tijdelijke aanduiding voor inhoud 2"/>
          <p:cNvSpPr>
            <a:spLocks noGrp="1"/>
          </p:cNvSpPr>
          <p:nvPr>
            <p:ph idx="1"/>
          </p:nvPr>
        </p:nvSpPr>
        <p:spPr bwMode="gray">
          <a:xfrm>
            <a:off x="1140967" y="1814684"/>
            <a:ext cx="9179901" cy="4092765"/>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
        <p:nvSpPr>
          <p:cNvPr id="6" name="Slide Number Placeholder 4">
            <a:extLst>
              <a:ext uri="{FF2B5EF4-FFF2-40B4-BE49-F238E27FC236}">
                <a16:creationId xmlns:a16="http://schemas.microsoft.com/office/drawing/2014/main" id="{49B9901E-1E6D-7D69-34EF-A45BF4F90BAF}"/>
              </a:ext>
            </a:extLst>
          </p:cNvPr>
          <p:cNvSpPr txBox="1">
            <a:spLocks/>
          </p:cNvSpPr>
          <p:nvPr userDrawn="1"/>
        </p:nvSpPr>
        <p:spPr>
          <a:xfrm>
            <a:off x="2" y="6156385"/>
            <a:ext cx="845993" cy="363855"/>
          </a:xfrm>
          <a:prstGeom prst="rect">
            <a:avLst/>
          </a:prstGeom>
        </p:spPr>
        <p:txBody>
          <a:bodyPr vert="horz" lIns="109728" tIns="54864" rIns="109728" bIns="54864" rtlCol="0" anchor="ctr"/>
          <a:lstStyle>
            <a:defPPr>
              <a:defRPr lang="en-US"/>
            </a:defPPr>
            <a:lvl1pPr marL="0" algn="ctr" defTabSz="914400" rtl="0" eaLnBrk="1" latinLnBrk="0" hangingPunct="1">
              <a:defRPr sz="600" b="1" i="0" kern="1200">
                <a:solidFill>
                  <a:srgbClr val="0096DC"/>
                </a:solidFill>
                <a:latin typeface="Gilroy Bold" pitchFamily="2" charset="77"/>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7BFF24-2C35-3444-B615-6A3C0CF587B2}" type="slidenum">
              <a:rPr lang="en-US" sz="720" smtClean="0"/>
              <a:pPr/>
              <a:t>‹N°›</a:t>
            </a:fld>
            <a:endParaRPr lang="en-US" sz="720" dirty="0"/>
          </a:p>
        </p:txBody>
      </p:sp>
    </p:spTree>
    <p:extLst>
      <p:ext uri="{BB962C8B-B14F-4D97-AF65-F5344CB8AC3E}">
        <p14:creationId xmlns:p14="http://schemas.microsoft.com/office/powerpoint/2010/main" val="109379039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 No Logo">
    <p:bg>
      <p:bgPr>
        <a:solidFill>
          <a:schemeClr val="bg1"/>
        </a:solidFill>
        <a:effectLst/>
      </p:bgPr>
    </p:bg>
    <p:spTree>
      <p:nvGrpSpPr>
        <p:cNvPr id="1" name=""/>
        <p:cNvGrpSpPr/>
        <p:nvPr/>
      </p:nvGrpSpPr>
      <p:grpSpPr>
        <a:xfrm>
          <a:off x="0" y="0"/>
          <a:ext cx="0" cy="0"/>
          <a:chOff x="0" y="0"/>
          <a:chExt cx="0" cy="0"/>
        </a:xfrm>
      </p:grpSpPr>
      <p:sp>
        <p:nvSpPr>
          <p:cNvPr id="6" name="Titel 1"/>
          <p:cNvSpPr>
            <a:spLocks noGrp="1"/>
          </p:cNvSpPr>
          <p:nvPr>
            <p:ph type="ctrTitle"/>
          </p:nvPr>
        </p:nvSpPr>
        <p:spPr>
          <a:xfrm>
            <a:off x="2145981" y="2931634"/>
            <a:ext cx="8314783" cy="1876843"/>
          </a:xfrm>
        </p:spPr>
        <p:txBody>
          <a:bodyPr anchor="t" anchorCtr="0"/>
          <a:lstStyle>
            <a:lvl1pPr>
              <a:defRPr sz="3360" b="0">
                <a:solidFill>
                  <a:srgbClr val="003366"/>
                </a:solidFill>
              </a:defRPr>
            </a:lvl1pPr>
          </a:lstStyle>
          <a:p>
            <a:r>
              <a:rPr lang="fr-FR" noProof="0"/>
              <a:t>Modifiez le style du titre</a:t>
            </a:r>
            <a:endParaRPr lang="en-GB" noProof="0" dirty="0"/>
          </a:p>
        </p:txBody>
      </p:sp>
      <p:sp>
        <p:nvSpPr>
          <p:cNvPr id="7" name="Oval 6">
            <a:extLst>
              <a:ext uri="{FF2B5EF4-FFF2-40B4-BE49-F238E27FC236}">
                <a16:creationId xmlns:a16="http://schemas.microsoft.com/office/drawing/2014/main" id="{4071092A-C51B-3E40-A8DB-8A7FEB60DAC1}"/>
              </a:ext>
            </a:extLst>
          </p:cNvPr>
          <p:cNvSpPr/>
          <p:nvPr userDrawn="1"/>
        </p:nvSpPr>
        <p:spPr>
          <a:xfrm>
            <a:off x="1151810" y="2778020"/>
            <a:ext cx="670341" cy="670341"/>
          </a:xfrm>
          <a:prstGeom prst="ellipse">
            <a:avLst/>
          </a:prstGeom>
          <a:solidFill>
            <a:srgbClr val="0096D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BE" sz="1680" dirty="0" err="1"/>
          </a:p>
        </p:txBody>
      </p:sp>
      <p:sp>
        <p:nvSpPr>
          <p:cNvPr id="8" name="Text Placeholder 7">
            <a:extLst>
              <a:ext uri="{FF2B5EF4-FFF2-40B4-BE49-F238E27FC236}">
                <a16:creationId xmlns:a16="http://schemas.microsoft.com/office/drawing/2014/main" id="{DA51C78A-799E-5E41-8F39-A4A0FABE0611}"/>
              </a:ext>
            </a:extLst>
          </p:cNvPr>
          <p:cNvSpPr>
            <a:spLocks noGrp="1"/>
          </p:cNvSpPr>
          <p:nvPr>
            <p:ph type="body" sz="quarter" idx="10" hasCustomPrompt="1"/>
          </p:nvPr>
        </p:nvSpPr>
        <p:spPr bwMode="white">
          <a:xfrm>
            <a:off x="1151810" y="2727360"/>
            <a:ext cx="670341" cy="779144"/>
          </a:xfrm>
          <a:noFill/>
        </p:spPr>
        <p:txBody>
          <a:bodyPr anchor="ctr"/>
          <a:lstStyle>
            <a:lvl1pPr marL="0" indent="0" algn="ctr">
              <a:buNone/>
              <a:defRPr sz="2880" b="1" i="0">
                <a:solidFill>
                  <a:srgbClr val="FFFFFF"/>
                </a:solidFill>
                <a:latin typeface="Gilroy Bold" pitchFamily="2" charset="77"/>
                <a:cs typeface="Verdana"/>
              </a:defRPr>
            </a:lvl1pPr>
            <a:lvl2pPr marL="323839" indent="0">
              <a:buNone/>
              <a:defRPr sz="1680"/>
            </a:lvl2pPr>
            <a:lvl3pPr marL="645773" indent="0">
              <a:buNone/>
              <a:defRPr sz="1440"/>
            </a:lvl3pPr>
            <a:lvl4pPr marL="862936" indent="0">
              <a:buNone/>
              <a:defRPr sz="1260"/>
            </a:lvl4pPr>
            <a:lvl5pPr marL="1182965" indent="0">
              <a:buNone/>
              <a:defRPr sz="1260"/>
            </a:lvl5pPr>
          </a:lstStyle>
          <a:p>
            <a:pPr lvl="0"/>
            <a:r>
              <a:rPr lang="nl-BE" dirty="0"/>
              <a:t>1</a:t>
            </a:r>
          </a:p>
        </p:txBody>
      </p:sp>
    </p:spTree>
    <p:extLst>
      <p:ext uri="{BB962C8B-B14F-4D97-AF65-F5344CB8AC3E}">
        <p14:creationId xmlns:p14="http://schemas.microsoft.com/office/powerpoint/2010/main" val="110003943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13" name="Espace réservé du contenu 2"/>
          <p:cNvSpPr>
            <a:spLocks noGrp="1"/>
          </p:cNvSpPr>
          <p:nvPr>
            <p:ph idx="13" hasCustomPrompt="1"/>
          </p:nvPr>
        </p:nvSpPr>
        <p:spPr>
          <a:xfrm>
            <a:off x="691819" y="1691944"/>
            <a:ext cx="10972800" cy="4521365"/>
          </a:xfrm>
          <a:prstGeom prst="rect">
            <a:avLst/>
          </a:prstGeom>
        </p:spPr>
        <p:txBody>
          <a:bodyPr>
            <a:normAutofit/>
          </a:bodyPr>
          <a:lstStyle>
            <a:lvl1pPr>
              <a:buNone/>
              <a:defRPr sz="2133">
                <a:solidFill>
                  <a:srgbClr val="083060"/>
                </a:solidFill>
                <a:latin typeface="Verdana" panose="020B0604030504040204" pitchFamily="34" charset="0"/>
                <a:ea typeface="Verdana" panose="020B0604030504040204" pitchFamily="34" charset="0"/>
                <a:cs typeface="Verdana" panose="020B0604030504040204" pitchFamily="34" charset="0"/>
              </a:defRPr>
            </a:lvl1pPr>
          </a:lstStyle>
          <a:p>
            <a:pPr lvl="0"/>
            <a:r>
              <a:rPr lang="fr-FR" dirty="0"/>
              <a:t>Texte : </a:t>
            </a:r>
            <a:r>
              <a:rPr lang="fr-FR" dirty="0" err="1"/>
              <a:t>Verdana</a:t>
            </a:r>
            <a:r>
              <a:rPr lang="fr-FR" dirty="0"/>
              <a:t> 16 (si beaucoup de texte : 14)</a:t>
            </a: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2432" y="5949060"/>
            <a:ext cx="828576" cy="645417"/>
          </a:xfrm>
          <a:prstGeom prst="rect">
            <a:avLst/>
          </a:prstGeom>
        </p:spPr>
      </p:pic>
      <p:sp>
        <p:nvSpPr>
          <p:cNvPr id="17" name="Titre 1"/>
          <p:cNvSpPr>
            <a:spLocks noGrp="1"/>
          </p:cNvSpPr>
          <p:nvPr>
            <p:ph type="title" hasCustomPrompt="1"/>
          </p:nvPr>
        </p:nvSpPr>
        <p:spPr>
          <a:xfrm>
            <a:off x="716424" y="540304"/>
            <a:ext cx="10972800" cy="720080"/>
          </a:xfrm>
          <a:prstGeom prst="rect">
            <a:avLst/>
          </a:prstGeom>
        </p:spPr>
        <p:txBody>
          <a:bodyPr>
            <a:noAutofit/>
          </a:bodyPr>
          <a:lstStyle>
            <a:lvl1pPr algn="l">
              <a:defRPr sz="2667" b="1"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r>
              <a:rPr lang="fr-FR" dirty="0"/>
              <a:t>Titre = </a:t>
            </a:r>
            <a:r>
              <a:rPr lang="fr-FR" dirty="0" err="1"/>
              <a:t>Verdana</a:t>
            </a:r>
            <a:r>
              <a:rPr lang="fr-FR" dirty="0"/>
              <a:t> 20 GRAS</a:t>
            </a:r>
            <a:endParaRPr lang="nl-BE" dirty="0"/>
          </a:p>
        </p:txBody>
      </p:sp>
      <p:sp>
        <p:nvSpPr>
          <p:cNvPr id="18" name="Slide Number Placeholder 5"/>
          <p:cNvSpPr>
            <a:spLocks noGrp="1"/>
          </p:cNvSpPr>
          <p:nvPr>
            <p:ph type="sldNum" sz="quarter" idx="4"/>
          </p:nvPr>
        </p:nvSpPr>
        <p:spPr>
          <a:xfrm>
            <a:off x="239349" y="6356351"/>
            <a:ext cx="828576" cy="365125"/>
          </a:xfrm>
          <a:prstGeom prst="rect">
            <a:avLst/>
          </a:prstGeom>
        </p:spPr>
        <p:txBody>
          <a:bodyPr/>
          <a:lstStyle>
            <a:lvl1pPr>
              <a:defRPr sz="14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85A7CF98-E399-477B-BE0D-02BDC82360BB}" type="slidenum">
              <a:rPr lang="nl-BE" smtClean="0"/>
              <a:pPr>
                <a:defRPr/>
              </a:pPr>
              <a:t>‹N°›</a:t>
            </a:fld>
            <a:endParaRPr lang="nl-BE" dirty="0"/>
          </a:p>
        </p:txBody>
      </p:sp>
    </p:spTree>
    <p:extLst>
      <p:ext uri="{BB962C8B-B14F-4D97-AF65-F5344CB8AC3E}">
        <p14:creationId xmlns:p14="http://schemas.microsoft.com/office/powerpoint/2010/main" val="387397347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13" name="Espace réservé du contenu 2"/>
          <p:cNvSpPr>
            <a:spLocks noGrp="1"/>
          </p:cNvSpPr>
          <p:nvPr>
            <p:ph idx="13" hasCustomPrompt="1"/>
          </p:nvPr>
        </p:nvSpPr>
        <p:spPr>
          <a:xfrm>
            <a:off x="691819" y="1691944"/>
            <a:ext cx="10972800" cy="4521365"/>
          </a:xfrm>
          <a:prstGeom prst="rect">
            <a:avLst/>
          </a:prstGeom>
        </p:spPr>
        <p:txBody>
          <a:bodyPr>
            <a:normAutofit/>
          </a:bodyPr>
          <a:lstStyle>
            <a:lvl1pPr>
              <a:buNone/>
              <a:defRPr sz="2133">
                <a:solidFill>
                  <a:srgbClr val="083060"/>
                </a:solidFill>
                <a:latin typeface="Verdana" panose="020B0604030504040204" pitchFamily="34" charset="0"/>
                <a:ea typeface="Verdana" panose="020B0604030504040204" pitchFamily="34" charset="0"/>
                <a:cs typeface="Verdana" panose="020B0604030504040204" pitchFamily="34" charset="0"/>
              </a:defRPr>
            </a:lvl1pPr>
          </a:lstStyle>
          <a:p>
            <a:pPr lvl="0"/>
            <a:r>
              <a:rPr lang="fr-FR" dirty="0"/>
              <a:t>Texte : </a:t>
            </a:r>
            <a:r>
              <a:rPr lang="fr-FR" dirty="0" err="1"/>
              <a:t>Verdana</a:t>
            </a:r>
            <a:r>
              <a:rPr lang="fr-FR" dirty="0"/>
              <a:t> 16 (si beaucoup de texte : 14)</a:t>
            </a: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861" y="5798278"/>
            <a:ext cx="1022147" cy="796199"/>
          </a:xfrm>
          <a:prstGeom prst="rect">
            <a:avLst/>
          </a:prstGeom>
        </p:spPr>
      </p:pic>
      <p:sp>
        <p:nvSpPr>
          <p:cNvPr id="17" name="Titre 1"/>
          <p:cNvSpPr>
            <a:spLocks noGrp="1"/>
          </p:cNvSpPr>
          <p:nvPr>
            <p:ph type="title" hasCustomPrompt="1"/>
          </p:nvPr>
        </p:nvSpPr>
        <p:spPr>
          <a:xfrm>
            <a:off x="691819" y="500675"/>
            <a:ext cx="10972800" cy="720080"/>
          </a:xfrm>
          <a:prstGeom prst="rect">
            <a:avLst/>
          </a:prstGeom>
        </p:spPr>
        <p:txBody>
          <a:bodyPr>
            <a:noAutofit/>
          </a:bodyPr>
          <a:lstStyle>
            <a:lvl1pPr algn="l">
              <a:defRPr sz="2667" b="1"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r>
              <a:rPr lang="fr-FR" dirty="0"/>
              <a:t>Titre = </a:t>
            </a:r>
            <a:r>
              <a:rPr lang="fr-FR" dirty="0" err="1"/>
              <a:t>Verdana</a:t>
            </a:r>
            <a:r>
              <a:rPr lang="fr-FR" dirty="0"/>
              <a:t> 20 GRAS</a:t>
            </a:r>
            <a:endParaRPr lang="nl-BE" dirty="0"/>
          </a:p>
        </p:txBody>
      </p:sp>
      <p:sp>
        <p:nvSpPr>
          <p:cNvPr id="18" name="Slide Number Placeholder 5"/>
          <p:cNvSpPr>
            <a:spLocks noGrp="1"/>
          </p:cNvSpPr>
          <p:nvPr>
            <p:ph type="sldNum" sz="quarter" idx="4"/>
          </p:nvPr>
        </p:nvSpPr>
        <p:spPr>
          <a:xfrm>
            <a:off x="239349" y="6356351"/>
            <a:ext cx="828576" cy="365125"/>
          </a:xfrm>
          <a:prstGeom prst="rect">
            <a:avLst/>
          </a:prstGeom>
        </p:spPr>
        <p:txBody>
          <a:bodyPr/>
          <a:lstStyle>
            <a:lvl1pPr>
              <a:defRPr sz="1867">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85A7CF98-E399-477B-BE0D-02BDC82360BB}" type="slidenum">
              <a:rPr lang="nl-BE" smtClean="0"/>
              <a:pPr>
                <a:defRPr/>
              </a:pPr>
              <a:t>‹N°›</a:t>
            </a:fld>
            <a:endParaRPr lang="nl-BE" dirty="0"/>
          </a:p>
        </p:txBody>
      </p:sp>
    </p:spTree>
    <p:extLst>
      <p:ext uri="{BB962C8B-B14F-4D97-AF65-F5344CB8AC3E}">
        <p14:creationId xmlns:p14="http://schemas.microsoft.com/office/powerpoint/2010/main" val="63015897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screen - Logo">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4DE06E-F28A-88A1-4CC4-FFC4416F75F6}"/>
              </a:ext>
            </a:extLst>
          </p:cNvPr>
          <p:cNvSpPr/>
          <p:nvPr userDrawn="1"/>
        </p:nvSpPr>
        <p:spPr>
          <a:xfrm>
            <a:off x="0" y="0"/>
            <a:ext cx="12192000" cy="6858000"/>
          </a:xfrm>
          <a:prstGeom prst="rect">
            <a:avLst/>
          </a:prstGeom>
          <a:solidFill>
            <a:srgbClr val="0097D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BE" sz="1680" dirty="0" err="1"/>
          </a:p>
        </p:txBody>
      </p:sp>
      <p:sp>
        <p:nvSpPr>
          <p:cNvPr id="11" name="Titel 1"/>
          <p:cNvSpPr>
            <a:spLocks noGrp="1"/>
          </p:cNvSpPr>
          <p:nvPr>
            <p:ph type="ctrTitle"/>
          </p:nvPr>
        </p:nvSpPr>
        <p:spPr>
          <a:xfrm>
            <a:off x="1612395" y="2931110"/>
            <a:ext cx="8708470" cy="505292"/>
          </a:xfrm>
        </p:spPr>
        <p:txBody>
          <a:bodyPr anchor="b" anchorCtr="0">
            <a:spAutoFit/>
          </a:bodyPr>
          <a:lstStyle>
            <a:lvl1pPr>
              <a:defRPr sz="3840" b="0">
                <a:solidFill>
                  <a:schemeClr val="bg1"/>
                </a:solidFill>
              </a:defRPr>
            </a:lvl1pPr>
          </a:lstStyle>
          <a:p>
            <a:r>
              <a:rPr lang="fr-FR" noProof="0"/>
              <a:t>Modifiez le style du titre</a:t>
            </a:r>
            <a:endParaRPr lang="en-GB" noProof="0" dirty="0"/>
          </a:p>
        </p:txBody>
      </p:sp>
      <p:sp>
        <p:nvSpPr>
          <p:cNvPr id="13" name="Text Placeholder 4"/>
          <p:cNvSpPr>
            <a:spLocks noGrp="1"/>
          </p:cNvSpPr>
          <p:nvPr>
            <p:ph type="body" sz="quarter" idx="10"/>
          </p:nvPr>
        </p:nvSpPr>
        <p:spPr>
          <a:xfrm>
            <a:off x="1629836" y="3577594"/>
            <a:ext cx="8691034" cy="387798"/>
          </a:xfrm>
        </p:spPr>
        <p:txBody>
          <a:bodyPr lIns="0">
            <a:spAutoFit/>
          </a:bodyPr>
          <a:lstStyle>
            <a:lvl1pPr marL="0" indent="0">
              <a:spcAft>
                <a:spcPts val="0"/>
              </a:spcAft>
              <a:buNone/>
              <a:defRPr sz="1920" b="1" i="0">
                <a:solidFill>
                  <a:srgbClr val="0D2A50"/>
                </a:solidFill>
                <a:latin typeface="Gilroy Bold" pitchFamily="2" charset="77"/>
                <a:cs typeface="Verdana"/>
              </a:defRPr>
            </a:lvl1pPr>
            <a:lvl2pPr marL="323846" indent="0">
              <a:buNone/>
              <a:defRPr>
                <a:solidFill>
                  <a:srgbClr val="FFFFFF"/>
                </a:solidFill>
                <a:latin typeface="Verdana"/>
                <a:cs typeface="Verdana"/>
              </a:defRPr>
            </a:lvl2pPr>
            <a:lvl3pPr marL="645790" indent="0">
              <a:buNone/>
              <a:defRPr>
                <a:solidFill>
                  <a:srgbClr val="FFFFFF"/>
                </a:solidFill>
                <a:latin typeface="Verdana"/>
                <a:cs typeface="Verdana"/>
              </a:defRPr>
            </a:lvl3pPr>
            <a:lvl4pPr marL="862956" indent="0">
              <a:buNone/>
              <a:defRPr>
                <a:solidFill>
                  <a:srgbClr val="FFFFFF"/>
                </a:solidFill>
                <a:latin typeface="Verdana"/>
                <a:cs typeface="Verdana"/>
              </a:defRPr>
            </a:lvl4pPr>
            <a:lvl5pPr marL="1182995" indent="0">
              <a:buNone/>
              <a:defRPr>
                <a:solidFill>
                  <a:srgbClr val="FFFFFF"/>
                </a:solidFill>
                <a:latin typeface="Verdana"/>
                <a:cs typeface="Verdana"/>
              </a:defRPr>
            </a:lvl5pPr>
          </a:lstStyle>
          <a:p>
            <a:pPr lvl="0"/>
            <a:r>
              <a:rPr lang="fr-FR" noProof="0"/>
              <a:t>Cliquez pour modifier les styles du texte du masque</a:t>
            </a:r>
          </a:p>
        </p:txBody>
      </p:sp>
      <p:pic>
        <p:nvPicPr>
          <p:cNvPr id="8" name="Picture 7">
            <a:extLst>
              <a:ext uri="{FF2B5EF4-FFF2-40B4-BE49-F238E27FC236}">
                <a16:creationId xmlns:a16="http://schemas.microsoft.com/office/drawing/2014/main" id="{3BB33103-2959-3C43-AB25-9C5620CA0C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98507" y="5834334"/>
            <a:ext cx="5284429" cy="604798"/>
          </a:xfrm>
          <a:prstGeom prst="rect">
            <a:avLst/>
          </a:prstGeom>
          <a:effectLst>
            <a:outerShdw blurRad="83748" algn="tl" rotWithShape="0">
              <a:prstClr val="black">
                <a:alpha val="15000"/>
              </a:prstClr>
            </a:outerShdw>
          </a:effectLst>
        </p:spPr>
      </p:pic>
      <p:pic>
        <p:nvPicPr>
          <p:cNvPr id="6" name="Picture 5">
            <a:extLst>
              <a:ext uri="{FF2B5EF4-FFF2-40B4-BE49-F238E27FC236}">
                <a16:creationId xmlns:a16="http://schemas.microsoft.com/office/drawing/2014/main" id="{669544B2-2511-F940-B3DF-313252248C7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00067" y="193591"/>
            <a:ext cx="1445250" cy="184500"/>
          </a:xfrm>
          <a:prstGeom prst="rect">
            <a:avLst/>
          </a:prstGeom>
        </p:spPr>
      </p:pic>
    </p:spTree>
    <p:extLst>
      <p:ext uri="{BB962C8B-B14F-4D97-AF65-F5344CB8AC3E}">
        <p14:creationId xmlns:p14="http://schemas.microsoft.com/office/powerpoint/2010/main" val="326518707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extLst>
    <p:ext uri="{DCECCB84-F9BA-43D5-87BE-67443E8EF086}">
      <p15:sldGuideLst xmlns:p15="http://schemas.microsoft.com/office/powerpoint/2012/main">
        <p15:guide id="1" orient="horz" pos="3456">
          <p15:clr>
            <a:srgbClr val="FBAE40"/>
          </p15:clr>
        </p15:guide>
        <p15:guide id="2" pos="3200">
          <p15:clr>
            <a:srgbClr val="FBAE40"/>
          </p15:clr>
        </p15:guide>
        <p15:guide id="3" pos="331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6AE3CF-54C6-D56B-1B78-B4AF138C24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1DC4CE3-4C06-7936-E676-ECEC8F62AC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5397500" cy="6858000"/>
          </a:xfrm>
          <a:prstGeom prst="rect">
            <a:avLst/>
          </a:prstGeom>
        </p:spPr>
      </p:pic>
      <p:pic>
        <p:nvPicPr>
          <p:cNvPr id="9" name="Picture 8">
            <a:extLst>
              <a:ext uri="{FF2B5EF4-FFF2-40B4-BE49-F238E27FC236}">
                <a16:creationId xmlns:a16="http://schemas.microsoft.com/office/drawing/2014/main" id="{FF23C2A2-B914-09DD-53B4-346FD556FD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2" y="-219262"/>
            <a:ext cx="6530343" cy="7342875"/>
          </a:xfrm>
          <a:prstGeom prst="rect">
            <a:avLst/>
          </a:prstGeom>
        </p:spPr>
      </p:pic>
      <p:sp>
        <p:nvSpPr>
          <p:cNvPr id="7" name="Title 1">
            <a:extLst>
              <a:ext uri="{FF2B5EF4-FFF2-40B4-BE49-F238E27FC236}">
                <a16:creationId xmlns:a16="http://schemas.microsoft.com/office/drawing/2014/main" id="{6BD13046-DE40-07A7-115B-328AF1795FAD}"/>
              </a:ext>
            </a:extLst>
          </p:cNvPr>
          <p:cNvSpPr>
            <a:spLocks noGrp="1"/>
          </p:cNvSpPr>
          <p:nvPr>
            <p:ph type="title" hasCustomPrompt="1"/>
          </p:nvPr>
        </p:nvSpPr>
        <p:spPr>
          <a:xfrm>
            <a:off x="1019099" y="1999434"/>
            <a:ext cx="3151861" cy="2264775"/>
          </a:xfrm>
        </p:spPr>
        <p:txBody>
          <a:bodyPr anchor="ctr"/>
          <a:lstStyle>
            <a:lvl1pPr>
              <a:defRPr sz="5760">
                <a:solidFill>
                  <a:schemeClr val="bg1"/>
                </a:solidFill>
              </a:defRPr>
            </a:lvl1pPr>
          </a:lstStyle>
          <a:p>
            <a:r>
              <a:rPr lang="en-BE" dirty="0"/>
              <a:t>Merci!</a:t>
            </a:r>
          </a:p>
        </p:txBody>
      </p:sp>
      <p:pic>
        <p:nvPicPr>
          <p:cNvPr id="11" name="Picture 10">
            <a:extLst>
              <a:ext uri="{FF2B5EF4-FFF2-40B4-BE49-F238E27FC236}">
                <a16:creationId xmlns:a16="http://schemas.microsoft.com/office/drawing/2014/main" id="{76AD3B49-2424-E697-15DC-7EFEF14947D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133056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screen - No Logo">
    <p:bg>
      <p:bgPr>
        <a:solidFill>
          <a:schemeClr val="bg1"/>
        </a:solidFill>
        <a:effectLst/>
      </p:bgPr>
    </p:bg>
    <p:spTree>
      <p:nvGrpSpPr>
        <p:cNvPr id="1" name=""/>
        <p:cNvGrpSpPr/>
        <p:nvPr/>
      </p:nvGrpSpPr>
      <p:grpSpPr>
        <a:xfrm>
          <a:off x="0" y="0"/>
          <a:ext cx="0" cy="0"/>
          <a:chOff x="0" y="0"/>
          <a:chExt cx="0" cy="0"/>
        </a:xfrm>
      </p:grpSpPr>
      <p:sp>
        <p:nvSpPr>
          <p:cNvPr id="5" name="Titel 1"/>
          <p:cNvSpPr>
            <a:spLocks noGrp="1"/>
          </p:cNvSpPr>
          <p:nvPr>
            <p:ph type="ctrTitle"/>
          </p:nvPr>
        </p:nvSpPr>
        <p:spPr>
          <a:xfrm>
            <a:off x="1612395" y="1852077"/>
            <a:ext cx="8708470" cy="1470025"/>
          </a:xfrm>
        </p:spPr>
        <p:txBody>
          <a:bodyPr anchor="b" anchorCtr="0"/>
          <a:lstStyle>
            <a:lvl1pPr>
              <a:defRPr sz="3840">
                <a:solidFill>
                  <a:srgbClr val="0C294F"/>
                </a:solidFill>
              </a:defRPr>
            </a:lvl1pPr>
          </a:lstStyle>
          <a:p>
            <a:r>
              <a:rPr lang="fr-FR" noProof="0"/>
              <a:t>Modifiez le style du titre</a:t>
            </a:r>
            <a:endParaRPr lang="en-GB" noProof="0" dirty="0"/>
          </a:p>
        </p:txBody>
      </p:sp>
      <p:sp>
        <p:nvSpPr>
          <p:cNvPr id="7" name="Text Placeholder 4"/>
          <p:cNvSpPr>
            <a:spLocks noGrp="1"/>
          </p:cNvSpPr>
          <p:nvPr>
            <p:ph type="body" sz="quarter" idx="10" hasCustomPrompt="1"/>
          </p:nvPr>
        </p:nvSpPr>
        <p:spPr>
          <a:xfrm>
            <a:off x="1629836" y="3463294"/>
            <a:ext cx="8691034" cy="1986916"/>
          </a:xfrm>
        </p:spPr>
        <p:txBody>
          <a:bodyPr lIns="0"/>
          <a:lstStyle>
            <a:lvl1pPr marL="0" indent="0">
              <a:spcAft>
                <a:spcPts val="0"/>
              </a:spcAft>
              <a:buNone/>
              <a:defRPr sz="1920" b="1" i="0" baseline="0">
                <a:solidFill>
                  <a:srgbClr val="0096DC"/>
                </a:solidFill>
                <a:latin typeface="Gilroy Bold" pitchFamily="2" charset="77"/>
                <a:cs typeface="Verdana"/>
              </a:defRPr>
            </a:lvl1pPr>
            <a:lvl2pPr marL="323846" indent="0">
              <a:buNone/>
              <a:defRPr>
                <a:solidFill>
                  <a:srgbClr val="FFFFFF"/>
                </a:solidFill>
                <a:latin typeface="Verdana"/>
                <a:cs typeface="Verdana"/>
              </a:defRPr>
            </a:lvl2pPr>
            <a:lvl3pPr marL="645790" indent="0">
              <a:buNone/>
              <a:defRPr>
                <a:solidFill>
                  <a:srgbClr val="FFFFFF"/>
                </a:solidFill>
                <a:latin typeface="Verdana"/>
                <a:cs typeface="Verdana"/>
              </a:defRPr>
            </a:lvl3pPr>
            <a:lvl4pPr marL="862956" indent="0">
              <a:buNone/>
              <a:defRPr>
                <a:solidFill>
                  <a:srgbClr val="FFFFFF"/>
                </a:solidFill>
                <a:latin typeface="Verdana"/>
                <a:cs typeface="Verdana"/>
              </a:defRPr>
            </a:lvl4pPr>
            <a:lvl5pPr marL="1182995" indent="0">
              <a:buNone/>
              <a:defRPr>
                <a:solidFill>
                  <a:srgbClr val="FFFFFF"/>
                </a:solidFill>
                <a:latin typeface="Verdana"/>
                <a:cs typeface="Verdana"/>
              </a:defRPr>
            </a:lvl5pPr>
          </a:lstStyle>
          <a:p>
            <a:pPr lvl="0"/>
            <a:r>
              <a:rPr lang="en-GB" noProof="0" dirty="0" err="1"/>
              <a:t>Naam</a:t>
            </a:r>
            <a:r>
              <a:rPr lang="en-GB" noProof="0" dirty="0"/>
              <a:t> van de </a:t>
            </a:r>
            <a:r>
              <a:rPr lang="en-GB" noProof="0" dirty="0" err="1"/>
              <a:t>spreker</a:t>
            </a:r>
            <a:r>
              <a:rPr lang="en-GB" noProof="0" dirty="0"/>
              <a:t>(s)</a:t>
            </a:r>
          </a:p>
        </p:txBody>
      </p:sp>
    </p:spTree>
    <p:extLst>
      <p:ext uri="{BB962C8B-B14F-4D97-AF65-F5344CB8AC3E}">
        <p14:creationId xmlns:p14="http://schemas.microsoft.com/office/powerpoint/2010/main" val="123665034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Logo">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4B67787-4A81-914B-959D-B9BB7A9B2720}"/>
              </a:ext>
            </a:extLst>
          </p:cNvPr>
          <p:cNvSpPr>
            <a:spLocks noGrp="1"/>
          </p:cNvSpPr>
          <p:nvPr>
            <p:ph type="sldNum" sz="quarter" idx="4"/>
          </p:nvPr>
        </p:nvSpPr>
        <p:spPr>
          <a:xfrm>
            <a:off x="1" y="6223440"/>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
        <p:nvSpPr>
          <p:cNvPr id="8" name="Titel 1">
            <a:extLst>
              <a:ext uri="{FF2B5EF4-FFF2-40B4-BE49-F238E27FC236}">
                <a16:creationId xmlns:a16="http://schemas.microsoft.com/office/drawing/2014/main" id="{D0FB8FD5-DF1A-358D-84A4-B9D2FE03CAD8}"/>
              </a:ext>
            </a:extLst>
          </p:cNvPr>
          <p:cNvSpPr>
            <a:spLocks noGrp="1"/>
          </p:cNvSpPr>
          <p:nvPr>
            <p:ph type="title" hasCustomPrompt="1"/>
          </p:nvPr>
        </p:nvSpPr>
        <p:spPr>
          <a:xfrm>
            <a:off x="604800" y="604800"/>
            <a:ext cx="9716068" cy="442121"/>
          </a:xfrm>
        </p:spPr>
        <p:txBody>
          <a:bodyPr lIns="0">
            <a:noAutofit/>
          </a:bodyPr>
          <a:lstStyle>
            <a:lvl1pPr>
              <a:defRPr baseline="0"/>
            </a:lvl1pPr>
          </a:lstStyle>
          <a:p>
            <a:r>
              <a:rPr lang="en-US" noProof="0" dirty="0"/>
              <a:t>Content</a:t>
            </a:r>
            <a:endParaRPr lang="en-GB" noProof="0" dirty="0"/>
          </a:p>
        </p:txBody>
      </p:sp>
      <p:sp>
        <p:nvSpPr>
          <p:cNvPr id="9" name="Tijdelijke aanduiding voor inhoud 2">
            <a:extLst>
              <a:ext uri="{FF2B5EF4-FFF2-40B4-BE49-F238E27FC236}">
                <a16:creationId xmlns:a16="http://schemas.microsoft.com/office/drawing/2014/main" id="{2B47D3AA-2274-6A97-D7F5-9DBADA42BADC}"/>
              </a:ext>
            </a:extLst>
          </p:cNvPr>
          <p:cNvSpPr>
            <a:spLocks noGrp="1"/>
          </p:cNvSpPr>
          <p:nvPr>
            <p:ph idx="10"/>
          </p:nvPr>
        </p:nvSpPr>
        <p:spPr bwMode="gray">
          <a:xfrm>
            <a:off x="1140966" y="1814683"/>
            <a:ext cx="9179902" cy="4092766"/>
          </a:xfrm>
        </p:spPr>
        <p:txBody>
          <a:bodyPr/>
          <a:lstStyle>
            <a:lvl1pPr marL="274320" indent="-274320">
              <a:lnSpc>
                <a:spcPct val="100000"/>
              </a:lnSpc>
              <a:spcAft>
                <a:spcPts val="2160"/>
              </a:spcAft>
              <a:buClr>
                <a:srgbClr val="0096DC"/>
              </a:buClr>
              <a:buFont typeface="+mj-lt"/>
              <a:buAutoNum type="arabicPeriod"/>
              <a:defRPr sz="1440"/>
            </a:lvl1pPr>
            <a:lvl2pPr>
              <a:buClr>
                <a:srgbClr val="00AEEF"/>
              </a:buClr>
              <a:defRPr/>
            </a:lvl2pPr>
            <a:lvl3pPr>
              <a:buClr>
                <a:srgbClr val="003366"/>
              </a:buClr>
              <a:defRPr/>
            </a:lvl3pPr>
            <a:lvl4pPr marL="862957" indent="0">
              <a:buClr>
                <a:srgbClr val="003366"/>
              </a:buClr>
              <a:buNone/>
              <a:defRPr/>
            </a:lvl4pPr>
            <a:lvl5pPr marL="1182995" indent="0">
              <a:buClr>
                <a:srgbClr val="003366"/>
              </a:buClr>
              <a:buNone/>
              <a:defRPr/>
            </a:lvl5pPr>
          </a:lstStyle>
          <a:p>
            <a:pPr lvl="0"/>
            <a:r>
              <a:rPr lang="fr-FR" noProof="0"/>
              <a:t>Cliquez pour modifier les styles du texte du masque</a:t>
            </a:r>
          </a:p>
        </p:txBody>
      </p:sp>
    </p:spTree>
    <p:extLst>
      <p:ext uri="{BB962C8B-B14F-4D97-AF65-F5344CB8AC3E}">
        <p14:creationId xmlns:p14="http://schemas.microsoft.com/office/powerpoint/2010/main" val="3914128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ter - No Logo">
    <p:bg>
      <p:bgPr>
        <a:solidFill>
          <a:schemeClr val="bg1"/>
        </a:solidFill>
        <a:effectLst/>
      </p:bgPr>
    </p:bg>
    <p:spTree>
      <p:nvGrpSpPr>
        <p:cNvPr id="1" name=""/>
        <p:cNvGrpSpPr/>
        <p:nvPr/>
      </p:nvGrpSpPr>
      <p:grpSpPr>
        <a:xfrm>
          <a:off x="0" y="0"/>
          <a:ext cx="0" cy="0"/>
          <a:chOff x="0" y="0"/>
          <a:chExt cx="0" cy="0"/>
        </a:xfrm>
      </p:grpSpPr>
      <p:sp>
        <p:nvSpPr>
          <p:cNvPr id="6" name="Titel 1"/>
          <p:cNvSpPr>
            <a:spLocks noGrp="1"/>
          </p:cNvSpPr>
          <p:nvPr>
            <p:ph type="ctrTitle"/>
          </p:nvPr>
        </p:nvSpPr>
        <p:spPr>
          <a:xfrm>
            <a:off x="2145979" y="2931635"/>
            <a:ext cx="8314783" cy="1876843"/>
          </a:xfrm>
        </p:spPr>
        <p:txBody>
          <a:bodyPr anchor="t" anchorCtr="0"/>
          <a:lstStyle>
            <a:lvl1pPr>
              <a:defRPr sz="3360" b="0">
                <a:solidFill>
                  <a:srgbClr val="003366"/>
                </a:solidFill>
              </a:defRPr>
            </a:lvl1pPr>
          </a:lstStyle>
          <a:p>
            <a:r>
              <a:rPr lang="fr-FR" noProof="0"/>
              <a:t>Modifiez le style du titre</a:t>
            </a:r>
            <a:endParaRPr lang="en-GB" noProof="0" dirty="0"/>
          </a:p>
        </p:txBody>
      </p:sp>
      <p:sp>
        <p:nvSpPr>
          <p:cNvPr id="7" name="Oval 6">
            <a:extLst>
              <a:ext uri="{FF2B5EF4-FFF2-40B4-BE49-F238E27FC236}">
                <a16:creationId xmlns:a16="http://schemas.microsoft.com/office/drawing/2014/main" id="{4071092A-C51B-3E40-A8DB-8A7FEB60DAC1}"/>
              </a:ext>
            </a:extLst>
          </p:cNvPr>
          <p:cNvSpPr/>
          <p:nvPr userDrawn="1"/>
        </p:nvSpPr>
        <p:spPr>
          <a:xfrm>
            <a:off x="1151809" y="2778020"/>
            <a:ext cx="670342" cy="670342"/>
          </a:xfrm>
          <a:prstGeom prst="ellipse">
            <a:avLst/>
          </a:prstGeom>
          <a:solidFill>
            <a:srgbClr val="0096D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BE" sz="1680" dirty="0" err="1"/>
          </a:p>
        </p:txBody>
      </p:sp>
      <p:sp>
        <p:nvSpPr>
          <p:cNvPr id="8" name="Text Placeholder 7">
            <a:extLst>
              <a:ext uri="{FF2B5EF4-FFF2-40B4-BE49-F238E27FC236}">
                <a16:creationId xmlns:a16="http://schemas.microsoft.com/office/drawing/2014/main" id="{DA51C78A-799E-5E41-8F39-A4A0FABE0611}"/>
              </a:ext>
            </a:extLst>
          </p:cNvPr>
          <p:cNvSpPr>
            <a:spLocks noGrp="1"/>
          </p:cNvSpPr>
          <p:nvPr>
            <p:ph type="body" sz="quarter" idx="10" hasCustomPrompt="1"/>
          </p:nvPr>
        </p:nvSpPr>
        <p:spPr bwMode="white">
          <a:xfrm>
            <a:off x="1151809" y="2727360"/>
            <a:ext cx="670342" cy="779144"/>
          </a:xfrm>
          <a:noFill/>
        </p:spPr>
        <p:txBody>
          <a:bodyPr anchor="ctr"/>
          <a:lstStyle>
            <a:lvl1pPr marL="0" indent="0" algn="ctr">
              <a:buNone/>
              <a:defRPr sz="2880" b="1" i="0">
                <a:solidFill>
                  <a:srgbClr val="FFFFFF"/>
                </a:solidFill>
                <a:latin typeface="Gilroy Bold" pitchFamily="2" charset="77"/>
                <a:cs typeface="Verdana"/>
              </a:defRPr>
            </a:lvl1pPr>
            <a:lvl2pPr marL="323846" indent="0">
              <a:buNone/>
              <a:defRPr sz="1680"/>
            </a:lvl2pPr>
            <a:lvl3pPr marL="645790" indent="0">
              <a:buNone/>
              <a:defRPr sz="1440"/>
            </a:lvl3pPr>
            <a:lvl4pPr marL="862957" indent="0">
              <a:buNone/>
              <a:defRPr sz="1260"/>
            </a:lvl4pPr>
            <a:lvl5pPr marL="1182995" indent="0">
              <a:buNone/>
              <a:defRPr sz="1260"/>
            </a:lvl5pPr>
          </a:lstStyle>
          <a:p>
            <a:pPr lvl="0"/>
            <a:r>
              <a:rPr lang="nl-BE" dirty="0"/>
              <a:t>1</a:t>
            </a:r>
          </a:p>
        </p:txBody>
      </p:sp>
    </p:spTree>
    <p:extLst>
      <p:ext uri="{BB962C8B-B14F-4D97-AF65-F5344CB8AC3E}">
        <p14:creationId xmlns:p14="http://schemas.microsoft.com/office/powerpoint/2010/main" val="89681837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el 1"/>
          <p:cNvSpPr>
            <a:spLocks noGrp="1"/>
          </p:cNvSpPr>
          <p:nvPr>
            <p:ph type="title"/>
          </p:nvPr>
        </p:nvSpPr>
        <p:spPr>
          <a:xfrm>
            <a:off x="604800" y="604800"/>
            <a:ext cx="9716068" cy="442121"/>
          </a:xfrm>
        </p:spPr>
        <p:txBody>
          <a:bodyPr lIns="0">
            <a:noAutofit/>
          </a:bodyPr>
          <a:lstStyle>
            <a:lvl1pPr>
              <a:defRPr baseline="0"/>
            </a:lvl1pPr>
          </a:lstStyle>
          <a:p>
            <a:r>
              <a:rPr lang="fr-FR" noProof="0"/>
              <a:t>Modifiez le style du titre</a:t>
            </a:r>
            <a:endParaRPr lang="en-GB" noProof="0" dirty="0"/>
          </a:p>
        </p:txBody>
      </p:sp>
      <p:sp>
        <p:nvSpPr>
          <p:cNvPr id="4" name="Tekstvak 3"/>
          <p:cNvSpPr txBox="1"/>
          <p:nvPr/>
        </p:nvSpPr>
        <p:spPr>
          <a:xfrm>
            <a:off x="9484808" y="7012531"/>
            <a:ext cx="184731" cy="424732"/>
          </a:xfrm>
          <a:prstGeom prst="rect">
            <a:avLst/>
          </a:prstGeom>
          <a:noFill/>
        </p:spPr>
        <p:txBody>
          <a:bodyPr wrap="none" rtlCol="0">
            <a:spAutoFit/>
          </a:bodyPr>
          <a:lstStyle/>
          <a:p>
            <a:endParaRPr lang="en-GB" sz="2160" noProof="0">
              <a:solidFill>
                <a:srgbClr val="003366"/>
              </a:solidFill>
              <a:latin typeface="Calibri"/>
              <a:cs typeface="Calibri"/>
            </a:endParaRPr>
          </a:p>
        </p:txBody>
      </p:sp>
      <p:sp>
        <p:nvSpPr>
          <p:cNvPr id="10" name="Tijdelijke aanduiding voor inhoud 2"/>
          <p:cNvSpPr>
            <a:spLocks noGrp="1"/>
          </p:cNvSpPr>
          <p:nvPr>
            <p:ph idx="1"/>
          </p:nvPr>
        </p:nvSpPr>
        <p:spPr bwMode="gray">
          <a:xfrm>
            <a:off x="1140966" y="1814683"/>
            <a:ext cx="9179902" cy="4092766"/>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57" indent="0">
              <a:buClr>
                <a:srgbClr val="003366"/>
              </a:buClr>
              <a:buNone/>
              <a:defRPr/>
            </a:lvl4pPr>
            <a:lvl5pPr marL="1182995" indent="0">
              <a:buClr>
                <a:srgbClr val="003366"/>
              </a:buClr>
              <a:buNone/>
              <a:defRPr/>
            </a:lvl5pPr>
          </a:lstStyle>
          <a:p>
            <a:pPr lvl="0"/>
            <a:r>
              <a:rPr lang="fr-FR" noProof="0"/>
              <a:t>Cliquez pour modifier les styles du texte du masque</a:t>
            </a:r>
          </a:p>
        </p:txBody>
      </p:sp>
      <p:sp>
        <p:nvSpPr>
          <p:cNvPr id="6" name="Slide Number Placeholder 4">
            <a:extLst>
              <a:ext uri="{FF2B5EF4-FFF2-40B4-BE49-F238E27FC236}">
                <a16:creationId xmlns:a16="http://schemas.microsoft.com/office/drawing/2014/main" id="{49B9901E-1E6D-7D69-34EF-A45BF4F90BAF}"/>
              </a:ext>
            </a:extLst>
          </p:cNvPr>
          <p:cNvSpPr txBox="1">
            <a:spLocks/>
          </p:cNvSpPr>
          <p:nvPr userDrawn="1"/>
        </p:nvSpPr>
        <p:spPr>
          <a:xfrm>
            <a:off x="1" y="6156384"/>
            <a:ext cx="845993" cy="363854"/>
          </a:xfrm>
          <a:prstGeom prst="rect">
            <a:avLst/>
          </a:prstGeom>
        </p:spPr>
        <p:txBody>
          <a:bodyPr vert="horz" lIns="109728" tIns="54864" rIns="109728" bIns="54864" rtlCol="0" anchor="ctr"/>
          <a:lstStyle>
            <a:defPPr>
              <a:defRPr lang="en-US"/>
            </a:defPPr>
            <a:lvl1pPr marL="0" algn="ctr" defTabSz="914400" rtl="0" eaLnBrk="1" latinLnBrk="0" hangingPunct="1">
              <a:defRPr sz="600" b="1" i="0" kern="1200">
                <a:solidFill>
                  <a:srgbClr val="0096DC"/>
                </a:solidFill>
                <a:latin typeface="Gilroy Bold" pitchFamily="2" charset="77"/>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7BFF24-2C35-3444-B615-6A3C0CF587B2}" type="slidenum">
              <a:rPr lang="en-US" sz="720" smtClean="0"/>
              <a:pPr/>
              <a:t>‹N°›</a:t>
            </a:fld>
            <a:endParaRPr lang="en-US" sz="720" dirty="0"/>
          </a:p>
        </p:txBody>
      </p:sp>
    </p:spTree>
    <p:extLst>
      <p:ext uri="{BB962C8B-B14F-4D97-AF65-F5344CB8AC3E}">
        <p14:creationId xmlns:p14="http://schemas.microsoft.com/office/powerpoint/2010/main" val="338869565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9A825C6D-480A-DA40-9E17-203DDF53446A}"/>
              </a:ext>
            </a:extLst>
          </p:cNvPr>
          <p:cNvSpPr>
            <a:spLocks noGrp="1"/>
          </p:cNvSpPr>
          <p:nvPr>
            <p:ph type="title"/>
          </p:nvPr>
        </p:nvSpPr>
        <p:spPr>
          <a:xfrm>
            <a:off x="604800" y="604800"/>
            <a:ext cx="9710137" cy="442121"/>
          </a:xfrm>
        </p:spPr>
        <p:txBody>
          <a:bodyPr lIns="0">
            <a:spAutoFit/>
          </a:bodyPr>
          <a:lstStyle>
            <a:lvl1pPr>
              <a:defRPr baseline="0"/>
            </a:lvl1pPr>
          </a:lstStyle>
          <a:p>
            <a:r>
              <a:rPr lang="fr-FR" noProof="0"/>
              <a:t>Modifiez le style du titre</a:t>
            </a:r>
            <a:endParaRPr lang="en-GB" noProof="0" dirty="0"/>
          </a:p>
        </p:txBody>
      </p:sp>
      <p:sp>
        <p:nvSpPr>
          <p:cNvPr id="14" name="Tijdelijke aanduiding voor inhoud 2">
            <a:extLst>
              <a:ext uri="{FF2B5EF4-FFF2-40B4-BE49-F238E27FC236}">
                <a16:creationId xmlns:a16="http://schemas.microsoft.com/office/drawing/2014/main" id="{E08EE45E-DC1E-BB4B-AD14-2263433398FF}"/>
              </a:ext>
            </a:extLst>
          </p:cNvPr>
          <p:cNvSpPr>
            <a:spLocks noGrp="1"/>
          </p:cNvSpPr>
          <p:nvPr>
            <p:ph idx="10"/>
          </p:nvPr>
        </p:nvSpPr>
        <p:spPr bwMode="gray">
          <a:xfrm>
            <a:off x="1140966" y="1814683"/>
            <a:ext cx="4377835" cy="4092766"/>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57" indent="0">
              <a:buClr>
                <a:srgbClr val="003366"/>
              </a:buClr>
              <a:buNone/>
              <a:defRPr/>
            </a:lvl4pPr>
            <a:lvl5pPr marL="1182995" indent="0">
              <a:buClr>
                <a:srgbClr val="003366"/>
              </a:buClr>
              <a:buNone/>
              <a:defRPr/>
            </a:lvl5pPr>
          </a:lstStyle>
          <a:p>
            <a:pPr lvl="0"/>
            <a:r>
              <a:rPr lang="fr-FR" noProof="0"/>
              <a:t>Cliquez pour modifier les styles du texte du masque</a:t>
            </a:r>
          </a:p>
        </p:txBody>
      </p:sp>
      <p:sp>
        <p:nvSpPr>
          <p:cNvPr id="15" name="Tijdelijke aanduiding voor inhoud 2">
            <a:extLst>
              <a:ext uri="{FF2B5EF4-FFF2-40B4-BE49-F238E27FC236}">
                <a16:creationId xmlns:a16="http://schemas.microsoft.com/office/drawing/2014/main" id="{FB997149-C787-924E-B314-9DBAA07FD9F0}"/>
              </a:ext>
            </a:extLst>
          </p:cNvPr>
          <p:cNvSpPr>
            <a:spLocks noGrp="1"/>
          </p:cNvSpPr>
          <p:nvPr>
            <p:ph idx="11"/>
          </p:nvPr>
        </p:nvSpPr>
        <p:spPr bwMode="gray">
          <a:xfrm>
            <a:off x="5937101" y="1814683"/>
            <a:ext cx="4377835" cy="4092766"/>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57" indent="0">
              <a:buClr>
                <a:srgbClr val="003366"/>
              </a:buClr>
              <a:buNone/>
              <a:defRPr/>
            </a:lvl4pPr>
            <a:lvl5pPr marL="1182995" indent="0">
              <a:buClr>
                <a:srgbClr val="003366"/>
              </a:buClr>
              <a:buNone/>
              <a:defRPr/>
            </a:lvl5pPr>
          </a:lstStyle>
          <a:p>
            <a:pPr lvl="0"/>
            <a:r>
              <a:rPr lang="fr-FR" noProof="0"/>
              <a:t>Cliquez pour modifier les styles du texte du masque</a:t>
            </a:r>
          </a:p>
        </p:txBody>
      </p:sp>
      <p:sp>
        <p:nvSpPr>
          <p:cNvPr id="6" name="Slide Number Placeholder 4">
            <a:extLst>
              <a:ext uri="{FF2B5EF4-FFF2-40B4-BE49-F238E27FC236}">
                <a16:creationId xmlns:a16="http://schemas.microsoft.com/office/drawing/2014/main" id="{A5BFB1EA-B6DB-134D-8E89-6BA32028AB01}"/>
              </a:ext>
            </a:extLst>
          </p:cNvPr>
          <p:cNvSpPr>
            <a:spLocks noGrp="1"/>
          </p:cNvSpPr>
          <p:nvPr>
            <p:ph type="sldNum" sz="quarter" idx="4"/>
          </p:nvPr>
        </p:nvSpPr>
        <p:spPr>
          <a:xfrm>
            <a:off x="1" y="6156384"/>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338106013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17" name="Tijdelijke aanduiding voor inhoud 2">
            <a:extLst>
              <a:ext uri="{FF2B5EF4-FFF2-40B4-BE49-F238E27FC236}">
                <a16:creationId xmlns:a16="http://schemas.microsoft.com/office/drawing/2014/main" id="{37EBAF5B-D86B-6F42-9266-8625CC28AF74}"/>
              </a:ext>
            </a:extLst>
          </p:cNvPr>
          <p:cNvSpPr>
            <a:spLocks noGrp="1"/>
          </p:cNvSpPr>
          <p:nvPr>
            <p:ph sz="half" idx="1"/>
          </p:nvPr>
        </p:nvSpPr>
        <p:spPr bwMode="gray">
          <a:xfrm>
            <a:off x="1143672" y="2498981"/>
            <a:ext cx="9179515"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9" name="Titel 1">
            <a:extLst>
              <a:ext uri="{FF2B5EF4-FFF2-40B4-BE49-F238E27FC236}">
                <a16:creationId xmlns:a16="http://schemas.microsoft.com/office/drawing/2014/main" id="{532555AF-3A0F-3D44-9401-81E7533DB04F}"/>
              </a:ext>
            </a:extLst>
          </p:cNvPr>
          <p:cNvSpPr>
            <a:spLocks noGrp="1"/>
          </p:cNvSpPr>
          <p:nvPr>
            <p:ph type="title"/>
          </p:nvPr>
        </p:nvSpPr>
        <p:spPr>
          <a:xfrm>
            <a:off x="604800" y="604800"/>
            <a:ext cx="9710137" cy="442121"/>
          </a:xfrm>
        </p:spPr>
        <p:txBody>
          <a:bodyPr lIns="0">
            <a:spAutoFit/>
          </a:bodyPr>
          <a:lstStyle>
            <a:lvl1pPr>
              <a:defRPr baseline="0"/>
            </a:lvl1pPr>
          </a:lstStyle>
          <a:p>
            <a:r>
              <a:rPr lang="fr-FR" noProof="0"/>
              <a:t>Modifiez le style du titre</a:t>
            </a:r>
            <a:endParaRPr lang="en-GB" noProof="0" dirty="0"/>
          </a:p>
        </p:txBody>
      </p:sp>
      <p:sp>
        <p:nvSpPr>
          <p:cNvPr id="25" name="Tijdelijke aanduiding voor inhoud 2">
            <a:extLst>
              <a:ext uri="{FF2B5EF4-FFF2-40B4-BE49-F238E27FC236}">
                <a16:creationId xmlns:a16="http://schemas.microsoft.com/office/drawing/2014/main" id="{1CCBC89D-3CC4-A94A-AA95-1EE292E03C56}"/>
              </a:ext>
            </a:extLst>
          </p:cNvPr>
          <p:cNvSpPr>
            <a:spLocks noGrp="1"/>
          </p:cNvSpPr>
          <p:nvPr>
            <p:ph sz="half" idx="10"/>
          </p:nvPr>
        </p:nvSpPr>
        <p:spPr bwMode="gray">
          <a:xfrm>
            <a:off x="1143672" y="1683641"/>
            <a:ext cx="9179515"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7" name="Slide Number Placeholder 4">
            <a:extLst>
              <a:ext uri="{FF2B5EF4-FFF2-40B4-BE49-F238E27FC236}">
                <a16:creationId xmlns:a16="http://schemas.microsoft.com/office/drawing/2014/main" id="{283DD39A-42E6-0F60-3B43-DA143BD5C9C3}"/>
              </a:ext>
            </a:extLst>
          </p:cNvPr>
          <p:cNvSpPr>
            <a:spLocks noGrp="1"/>
          </p:cNvSpPr>
          <p:nvPr>
            <p:ph type="sldNum" sz="quarter" idx="4"/>
          </p:nvPr>
        </p:nvSpPr>
        <p:spPr>
          <a:xfrm>
            <a:off x="1" y="6156384"/>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155883785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Subtitle + 2 Columns">
    <p:spTree>
      <p:nvGrpSpPr>
        <p:cNvPr id="1" name=""/>
        <p:cNvGrpSpPr/>
        <p:nvPr/>
      </p:nvGrpSpPr>
      <p:grpSpPr>
        <a:xfrm>
          <a:off x="0" y="0"/>
          <a:ext cx="0" cy="0"/>
          <a:chOff x="0" y="0"/>
          <a:chExt cx="0" cy="0"/>
        </a:xfrm>
      </p:grpSpPr>
      <p:sp>
        <p:nvSpPr>
          <p:cNvPr id="10" name="Tijdelijke aanduiding voor inhoud 2"/>
          <p:cNvSpPr>
            <a:spLocks noGrp="1"/>
          </p:cNvSpPr>
          <p:nvPr>
            <p:ph sz="half" idx="1"/>
          </p:nvPr>
        </p:nvSpPr>
        <p:spPr bwMode="gray">
          <a:xfrm>
            <a:off x="1143672" y="2498981"/>
            <a:ext cx="4415040"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1" name="Tijdelijke aanduiding voor inhoud 3"/>
          <p:cNvSpPr>
            <a:spLocks noGrp="1"/>
          </p:cNvSpPr>
          <p:nvPr>
            <p:ph sz="half" idx="2"/>
          </p:nvPr>
        </p:nvSpPr>
        <p:spPr bwMode="gray">
          <a:xfrm>
            <a:off x="5900122" y="2498981"/>
            <a:ext cx="4414816" cy="3408424"/>
          </a:xfrm>
        </p:spPr>
        <p:txBody>
          <a:bodyPr>
            <a:normAutofit/>
          </a:bodyPr>
          <a:lstStyle>
            <a:lvl1pPr marL="0" indent="0">
              <a:lnSpc>
                <a:spcPct val="90000"/>
              </a:lnSpc>
              <a:buNone/>
              <a:defRPr sz="1440"/>
            </a:lvl1pPr>
            <a:lvl2pPr>
              <a:lnSpc>
                <a:spcPct val="90000"/>
              </a:lnSpc>
              <a:defRPr sz="1920"/>
            </a:lvl2pPr>
            <a:lvl3pPr marL="645790" indent="0">
              <a:lnSpc>
                <a:spcPct val="90000"/>
              </a:lnSpc>
              <a:buNone/>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Titel 1">
            <a:extLst>
              <a:ext uri="{FF2B5EF4-FFF2-40B4-BE49-F238E27FC236}">
                <a16:creationId xmlns:a16="http://schemas.microsoft.com/office/drawing/2014/main" id="{487DEC94-900C-8145-A161-CEDD7FFD21D6}"/>
              </a:ext>
            </a:extLst>
          </p:cNvPr>
          <p:cNvSpPr>
            <a:spLocks noGrp="1"/>
          </p:cNvSpPr>
          <p:nvPr>
            <p:ph type="title"/>
          </p:nvPr>
        </p:nvSpPr>
        <p:spPr>
          <a:xfrm>
            <a:off x="604800" y="604800"/>
            <a:ext cx="9710137" cy="442121"/>
          </a:xfrm>
        </p:spPr>
        <p:txBody>
          <a:bodyPr lIns="0">
            <a:spAutoFit/>
          </a:bodyPr>
          <a:lstStyle>
            <a:lvl1pPr>
              <a:defRPr baseline="0"/>
            </a:lvl1pPr>
          </a:lstStyle>
          <a:p>
            <a:r>
              <a:rPr lang="fr-FR" noProof="0"/>
              <a:t>Modifiez le style du titre</a:t>
            </a:r>
            <a:endParaRPr lang="en-GB" noProof="0" dirty="0"/>
          </a:p>
        </p:txBody>
      </p:sp>
      <p:sp>
        <p:nvSpPr>
          <p:cNvPr id="7" name="Tijdelijke aanduiding voor inhoud 2">
            <a:extLst>
              <a:ext uri="{FF2B5EF4-FFF2-40B4-BE49-F238E27FC236}">
                <a16:creationId xmlns:a16="http://schemas.microsoft.com/office/drawing/2014/main" id="{D163F958-E6E4-4894-B143-74252074C2FF}"/>
              </a:ext>
            </a:extLst>
          </p:cNvPr>
          <p:cNvSpPr>
            <a:spLocks noGrp="1"/>
          </p:cNvSpPr>
          <p:nvPr>
            <p:ph sz="half" idx="10"/>
          </p:nvPr>
        </p:nvSpPr>
        <p:spPr bwMode="gray">
          <a:xfrm>
            <a:off x="1143672" y="1683641"/>
            <a:ext cx="9179515"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2" name="Slide Number Placeholder 4">
            <a:extLst>
              <a:ext uri="{FF2B5EF4-FFF2-40B4-BE49-F238E27FC236}">
                <a16:creationId xmlns:a16="http://schemas.microsoft.com/office/drawing/2014/main" id="{19223F58-53CB-8AC1-79A7-318B9802920D}"/>
              </a:ext>
            </a:extLst>
          </p:cNvPr>
          <p:cNvSpPr>
            <a:spLocks noGrp="1"/>
          </p:cNvSpPr>
          <p:nvPr>
            <p:ph type="sldNum" sz="quarter" idx="4"/>
          </p:nvPr>
        </p:nvSpPr>
        <p:spPr>
          <a:xfrm>
            <a:off x="1" y="6156384"/>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279084674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2 Subtitles + 2 Columns">
    <p:spTree>
      <p:nvGrpSpPr>
        <p:cNvPr id="1" name=""/>
        <p:cNvGrpSpPr/>
        <p:nvPr/>
      </p:nvGrpSpPr>
      <p:grpSpPr>
        <a:xfrm>
          <a:off x="0" y="0"/>
          <a:ext cx="0" cy="0"/>
          <a:chOff x="0" y="0"/>
          <a:chExt cx="0" cy="0"/>
        </a:xfrm>
      </p:grpSpPr>
      <p:sp>
        <p:nvSpPr>
          <p:cNvPr id="16" name="Tijdelijke aanduiding voor inhoud 2">
            <a:extLst>
              <a:ext uri="{FF2B5EF4-FFF2-40B4-BE49-F238E27FC236}">
                <a16:creationId xmlns:a16="http://schemas.microsoft.com/office/drawing/2014/main" id="{0A705C0F-6DA8-A443-941E-53AC6E9AE994}"/>
              </a:ext>
            </a:extLst>
          </p:cNvPr>
          <p:cNvSpPr>
            <a:spLocks noGrp="1"/>
          </p:cNvSpPr>
          <p:nvPr>
            <p:ph sz="half" idx="14"/>
          </p:nvPr>
        </p:nvSpPr>
        <p:spPr bwMode="gray">
          <a:xfrm>
            <a:off x="1143672" y="2498981"/>
            <a:ext cx="4415040" cy="3408425"/>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7" name="Tijdelijke aanduiding voor inhoud 3">
            <a:extLst>
              <a:ext uri="{FF2B5EF4-FFF2-40B4-BE49-F238E27FC236}">
                <a16:creationId xmlns:a16="http://schemas.microsoft.com/office/drawing/2014/main" id="{61D08B5F-6446-AD42-806A-6BD31E007EB7}"/>
              </a:ext>
            </a:extLst>
          </p:cNvPr>
          <p:cNvSpPr>
            <a:spLocks noGrp="1"/>
          </p:cNvSpPr>
          <p:nvPr>
            <p:ph sz="half" idx="2"/>
          </p:nvPr>
        </p:nvSpPr>
        <p:spPr bwMode="gray">
          <a:xfrm>
            <a:off x="5900122" y="2498981"/>
            <a:ext cx="4414816" cy="3408424"/>
          </a:xfrm>
        </p:spPr>
        <p:txBody>
          <a:bodyPr>
            <a:normAutofit/>
          </a:bodyPr>
          <a:lstStyle>
            <a:lvl1pPr marL="0" indent="0">
              <a:lnSpc>
                <a:spcPct val="90000"/>
              </a:lnSpc>
              <a:buNone/>
              <a:defRPr sz="1440"/>
            </a:lvl1pPr>
            <a:lvl2pPr>
              <a:lnSpc>
                <a:spcPct val="90000"/>
              </a:lnSpc>
              <a:defRPr sz="1920"/>
            </a:lvl2pPr>
            <a:lvl3pPr marL="645790" indent="0">
              <a:lnSpc>
                <a:spcPct val="90000"/>
              </a:lnSpc>
              <a:buNone/>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Slide Number Placeholder 4">
            <a:extLst>
              <a:ext uri="{FF2B5EF4-FFF2-40B4-BE49-F238E27FC236}">
                <a16:creationId xmlns:a16="http://schemas.microsoft.com/office/drawing/2014/main" id="{B45A4B67-53E2-0C64-6531-AA53360F190D}"/>
              </a:ext>
            </a:extLst>
          </p:cNvPr>
          <p:cNvSpPr>
            <a:spLocks noGrp="1"/>
          </p:cNvSpPr>
          <p:nvPr>
            <p:ph type="sldNum" sz="quarter" idx="4"/>
          </p:nvPr>
        </p:nvSpPr>
        <p:spPr>
          <a:xfrm>
            <a:off x="1" y="6156384"/>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
        <p:nvSpPr>
          <p:cNvPr id="9" name="Titel 1">
            <a:extLst>
              <a:ext uri="{FF2B5EF4-FFF2-40B4-BE49-F238E27FC236}">
                <a16:creationId xmlns:a16="http://schemas.microsoft.com/office/drawing/2014/main" id="{6BBADE96-6387-66E0-0321-E674106CA826}"/>
              </a:ext>
            </a:extLst>
          </p:cNvPr>
          <p:cNvSpPr>
            <a:spLocks noGrp="1"/>
          </p:cNvSpPr>
          <p:nvPr>
            <p:ph type="title"/>
          </p:nvPr>
        </p:nvSpPr>
        <p:spPr>
          <a:xfrm>
            <a:off x="604800" y="604800"/>
            <a:ext cx="9710137" cy="442121"/>
          </a:xfrm>
        </p:spPr>
        <p:txBody>
          <a:bodyPr lIns="0">
            <a:spAutoFit/>
          </a:bodyPr>
          <a:lstStyle>
            <a:lvl1pPr>
              <a:defRPr baseline="0"/>
            </a:lvl1pPr>
          </a:lstStyle>
          <a:p>
            <a:r>
              <a:rPr lang="fr-FR" noProof="0"/>
              <a:t>Modifiez le style du titre</a:t>
            </a:r>
            <a:endParaRPr lang="en-GB" noProof="0" dirty="0"/>
          </a:p>
        </p:txBody>
      </p:sp>
      <p:sp>
        <p:nvSpPr>
          <p:cNvPr id="13" name="Tijdelijke aanduiding voor inhoud 2">
            <a:extLst>
              <a:ext uri="{FF2B5EF4-FFF2-40B4-BE49-F238E27FC236}">
                <a16:creationId xmlns:a16="http://schemas.microsoft.com/office/drawing/2014/main" id="{42BA44D7-0FA1-D854-5F3F-E0310DBCE692}"/>
              </a:ext>
            </a:extLst>
          </p:cNvPr>
          <p:cNvSpPr>
            <a:spLocks noGrp="1"/>
          </p:cNvSpPr>
          <p:nvPr>
            <p:ph sz="half" idx="10"/>
          </p:nvPr>
        </p:nvSpPr>
        <p:spPr bwMode="gray">
          <a:xfrm>
            <a:off x="1143672" y="1683641"/>
            <a:ext cx="4415040"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14" name="Tijdelijke aanduiding voor inhoud 2">
            <a:extLst>
              <a:ext uri="{FF2B5EF4-FFF2-40B4-BE49-F238E27FC236}">
                <a16:creationId xmlns:a16="http://schemas.microsoft.com/office/drawing/2014/main" id="{E237DA61-F41A-85BB-C799-41BC52A79C23}"/>
              </a:ext>
            </a:extLst>
          </p:cNvPr>
          <p:cNvSpPr>
            <a:spLocks noGrp="1"/>
          </p:cNvSpPr>
          <p:nvPr>
            <p:ph sz="half" idx="15"/>
          </p:nvPr>
        </p:nvSpPr>
        <p:spPr bwMode="gray">
          <a:xfrm>
            <a:off x="5897746" y="1683641"/>
            <a:ext cx="4415040" cy="723900"/>
          </a:xfrm>
        </p:spPr>
        <p:txBody>
          <a:bodyPr anchor="b">
            <a:normAutofit/>
          </a:bodyPr>
          <a:lstStyle>
            <a:lvl1pPr marL="0" indent="0">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Tree>
    <p:extLst>
      <p:ext uri="{BB962C8B-B14F-4D97-AF65-F5344CB8AC3E}">
        <p14:creationId xmlns:p14="http://schemas.microsoft.com/office/powerpoint/2010/main" val="152418210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Photos + Tex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bwMode="gray">
          <a:xfrm>
            <a:off x="1481583" y="4901098"/>
            <a:ext cx="2784935" cy="629454"/>
          </a:xfrm>
        </p:spPr>
        <p:txBody>
          <a:bodyPr/>
          <a:lstStyle>
            <a:lvl1pPr marL="0" indent="0" algn="ctr">
              <a:buNone/>
              <a:defRPr sz="1440" b="0" i="0">
                <a:solidFill>
                  <a:srgbClr val="003366"/>
                </a:solidFill>
                <a:latin typeface="Gilroy Medium" pitchFamily="2" charset="77"/>
                <a:cs typeface="Verdana"/>
              </a:defRPr>
            </a:lvl1pPr>
            <a:lvl2pPr marL="314322" indent="0" algn="ctr">
              <a:buNone/>
              <a:defRPr sz="1440">
                <a:solidFill>
                  <a:srgbClr val="4D4D4D"/>
                </a:solidFill>
              </a:defRPr>
            </a:lvl2pPr>
            <a:lvl3pPr marL="645788" indent="0" algn="ctr">
              <a:buNone/>
              <a:defRPr sz="1320">
                <a:solidFill>
                  <a:srgbClr val="4D4D4D"/>
                </a:solidFill>
              </a:defRPr>
            </a:lvl3pPr>
            <a:lvl4pPr marL="861052" indent="0" algn="ctr">
              <a:buNone/>
              <a:defRPr sz="1260">
                <a:solidFill>
                  <a:srgbClr val="4D4D4D"/>
                </a:solidFill>
              </a:defRPr>
            </a:lvl4pPr>
            <a:lvl5pPr marL="1175372" indent="0" algn="ctr">
              <a:buNone/>
              <a:defRPr sz="1260">
                <a:solidFill>
                  <a:srgbClr val="4D4D4D"/>
                </a:solidFill>
              </a:defRPr>
            </a:lvl5pPr>
          </a:lstStyle>
          <a:p>
            <a:pPr lvl="0"/>
            <a:r>
              <a:rPr lang="fr-FR" noProof="0"/>
              <a:t>Cliquez pour modifier les styles du texte du masque</a:t>
            </a:r>
          </a:p>
        </p:txBody>
      </p:sp>
      <p:sp>
        <p:nvSpPr>
          <p:cNvPr id="12" name="Tijdelijke aanduiding voor tekst 10"/>
          <p:cNvSpPr>
            <a:spLocks noGrp="1"/>
          </p:cNvSpPr>
          <p:nvPr>
            <p:ph type="body" sz="quarter" idx="17"/>
          </p:nvPr>
        </p:nvSpPr>
        <p:spPr bwMode="gray">
          <a:xfrm>
            <a:off x="4704875" y="4895147"/>
            <a:ext cx="2786400" cy="629454"/>
          </a:xfrm>
        </p:spPr>
        <p:txBody>
          <a:bodyPr/>
          <a:lstStyle>
            <a:lvl1pPr marL="0" indent="0" algn="ctr">
              <a:buNone/>
              <a:defRPr sz="1440" b="0" i="0">
                <a:solidFill>
                  <a:srgbClr val="003366"/>
                </a:solidFill>
                <a:latin typeface="Gilroy Medium" pitchFamily="2" charset="77"/>
                <a:cs typeface="Verdana"/>
              </a:defRPr>
            </a:lvl1pPr>
            <a:lvl2pPr marL="314322" indent="0" algn="ctr">
              <a:buNone/>
              <a:defRPr sz="1440">
                <a:solidFill>
                  <a:srgbClr val="4D4D4D"/>
                </a:solidFill>
              </a:defRPr>
            </a:lvl2pPr>
            <a:lvl3pPr marL="645788" indent="0" algn="ctr">
              <a:buNone/>
              <a:defRPr sz="1320">
                <a:solidFill>
                  <a:srgbClr val="4D4D4D"/>
                </a:solidFill>
              </a:defRPr>
            </a:lvl3pPr>
            <a:lvl4pPr marL="861052" indent="0" algn="ctr">
              <a:buNone/>
              <a:defRPr sz="1260">
                <a:solidFill>
                  <a:srgbClr val="4D4D4D"/>
                </a:solidFill>
              </a:defRPr>
            </a:lvl4pPr>
            <a:lvl5pPr marL="1175372" indent="0" algn="ctr">
              <a:buNone/>
              <a:defRPr sz="1260">
                <a:solidFill>
                  <a:srgbClr val="4D4D4D"/>
                </a:solidFill>
              </a:defRPr>
            </a:lvl5pPr>
          </a:lstStyle>
          <a:p>
            <a:pPr lvl="0"/>
            <a:r>
              <a:rPr lang="fr-FR" noProof="0"/>
              <a:t>Cliquez pour modifier les styles du texte du masque</a:t>
            </a:r>
          </a:p>
        </p:txBody>
      </p:sp>
      <p:sp>
        <p:nvSpPr>
          <p:cNvPr id="13" name="Tijdelijke aanduiding voor tekst 10"/>
          <p:cNvSpPr>
            <a:spLocks noGrp="1"/>
          </p:cNvSpPr>
          <p:nvPr>
            <p:ph type="body" sz="quarter" idx="18"/>
          </p:nvPr>
        </p:nvSpPr>
        <p:spPr bwMode="gray">
          <a:xfrm>
            <a:off x="7924020" y="4897405"/>
            <a:ext cx="2786400" cy="629454"/>
          </a:xfrm>
        </p:spPr>
        <p:txBody>
          <a:bodyPr/>
          <a:lstStyle>
            <a:lvl1pPr marL="0" indent="0" algn="ctr">
              <a:buNone/>
              <a:defRPr sz="1440" b="0" i="0">
                <a:solidFill>
                  <a:srgbClr val="003366"/>
                </a:solidFill>
                <a:latin typeface="Gilroy Medium" pitchFamily="2" charset="77"/>
                <a:cs typeface="Verdana"/>
              </a:defRPr>
            </a:lvl1pPr>
            <a:lvl2pPr marL="314322" indent="0" algn="ctr">
              <a:buNone/>
              <a:defRPr sz="1440">
                <a:solidFill>
                  <a:srgbClr val="4D4D4D"/>
                </a:solidFill>
              </a:defRPr>
            </a:lvl2pPr>
            <a:lvl3pPr marL="645788" indent="0" algn="ctr">
              <a:buNone/>
              <a:defRPr sz="1320">
                <a:solidFill>
                  <a:srgbClr val="4D4D4D"/>
                </a:solidFill>
              </a:defRPr>
            </a:lvl3pPr>
            <a:lvl4pPr marL="861052" indent="0" algn="ctr">
              <a:buNone/>
              <a:defRPr sz="1260">
                <a:solidFill>
                  <a:srgbClr val="4D4D4D"/>
                </a:solidFill>
              </a:defRPr>
            </a:lvl4pPr>
            <a:lvl5pPr marL="1175372" indent="0" algn="ctr">
              <a:buNone/>
              <a:defRPr sz="1260">
                <a:solidFill>
                  <a:srgbClr val="4D4D4D"/>
                </a:solidFill>
              </a:defRPr>
            </a:lvl5pPr>
          </a:lstStyle>
          <a:p>
            <a:pPr lvl="0"/>
            <a:r>
              <a:rPr lang="fr-FR" noProof="0"/>
              <a:t>Cliquez pour modifier les styles du texte du masque</a:t>
            </a:r>
          </a:p>
        </p:txBody>
      </p:sp>
      <p:sp>
        <p:nvSpPr>
          <p:cNvPr id="4" name="Tijdelijke aanduiding voor afbeelding 3"/>
          <p:cNvSpPr>
            <a:spLocks noGrp="1"/>
          </p:cNvSpPr>
          <p:nvPr>
            <p:ph type="pic" sz="quarter" idx="19"/>
          </p:nvPr>
        </p:nvSpPr>
        <p:spPr>
          <a:xfrm>
            <a:off x="1481580" y="1921193"/>
            <a:ext cx="2786400" cy="2793919"/>
          </a:xfrm>
        </p:spPr>
        <p:txBody>
          <a:bodyPr lIns="720000" rIns="720000" anchor="ctr"/>
          <a:lstStyle>
            <a:lvl1pPr marL="0" indent="0" algn="ctr">
              <a:buNone/>
              <a:defRPr sz="1200" b="0" i="0">
                <a:latin typeface="Gilroy Medium" pitchFamily="2" charset="77"/>
                <a:cs typeface="Verdana"/>
              </a:defRPr>
            </a:lvl1pPr>
          </a:lstStyle>
          <a:p>
            <a:r>
              <a:rPr lang="fr-FR"/>
              <a:t>Cliquez sur l'icône pour ajouter une image</a:t>
            </a:r>
            <a:endParaRPr lang="fr-FR" dirty="0"/>
          </a:p>
        </p:txBody>
      </p:sp>
      <p:sp>
        <p:nvSpPr>
          <p:cNvPr id="15" name="Tijdelijke aanduiding voor afbeelding 3"/>
          <p:cNvSpPr>
            <a:spLocks noGrp="1"/>
          </p:cNvSpPr>
          <p:nvPr>
            <p:ph type="pic" sz="quarter" idx="20"/>
          </p:nvPr>
        </p:nvSpPr>
        <p:spPr>
          <a:xfrm>
            <a:off x="4704875" y="1915241"/>
            <a:ext cx="2786400" cy="2793919"/>
          </a:xfrm>
        </p:spPr>
        <p:txBody>
          <a:bodyPr lIns="720000" rIns="720000" anchor="ctr"/>
          <a:lstStyle>
            <a:lvl1pPr marL="0" indent="0" algn="ctr">
              <a:buNone/>
              <a:defRPr sz="1200" b="0" i="0">
                <a:latin typeface="Gilroy Medium" pitchFamily="2" charset="77"/>
                <a:cs typeface="Verdana"/>
              </a:defRPr>
            </a:lvl1pPr>
          </a:lstStyle>
          <a:p>
            <a:r>
              <a:rPr lang="fr-FR"/>
              <a:t>Cliquez sur l'icône pour ajouter une image</a:t>
            </a:r>
            <a:endParaRPr lang="fr-FR" dirty="0"/>
          </a:p>
        </p:txBody>
      </p:sp>
      <p:sp>
        <p:nvSpPr>
          <p:cNvPr id="16" name="Tijdelijke aanduiding voor afbeelding 3"/>
          <p:cNvSpPr>
            <a:spLocks noGrp="1"/>
          </p:cNvSpPr>
          <p:nvPr>
            <p:ph type="pic" sz="quarter" idx="21"/>
          </p:nvPr>
        </p:nvSpPr>
        <p:spPr>
          <a:xfrm>
            <a:off x="7924020" y="1917497"/>
            <a:ext cx="2786400" cy="2793919"/>
          </a:xfrm>
        </p:spPr>
        <p:txBody>
          <a:bodyPr lIns="720000" rIns="720000" anchor="ctr"/>
          <a:lstStyle>
            <a:lvl1pPr marL="0" indent="0" algn="ctr">
              <a:buNone/>
              <a:defRPr sz="1200" b="0" i="0">
                <a:latin typeface="Gilroy Medium" pitchFamily="2" charset="77"/>
                <a:cs typeface="Verdana"/>
              </a:defRPr>
            </a:lvl1pPr>
          </a:lstStyle>
          <a:p>
            <a:r>
              <a:rPr lang="fr-FR"/>
              <a:t>Cliquez sur l'icône pour ajouter une image</a:t>
            </a:r>
            <a:endParaRPr lang="fr-FR" dirty="0"/>
          </a:p>
        </p:txBody>
      </p:sp>
      <p:sp>
        <p:nvSpPr>
          <p:cNvPr id="14" name="Titel 1">
            <a:extLst>
              <a:ext uri="{FF2B5EF4-FFF2-40B4-BE49-F238E27FC236}">
                <a16:creationId xmlns:a16="http://schemas.microsoft.com/office/drawing/2014/main" id="{8186DA89-707B-364D-9224-86EED170ABB1}"/>
              </a:ext>
            </a:extLst>
          </p:cNvPr>
          <p:cNvSpPr>
            <a:spLocks noGrp="1"/>
          </p:cNvSpPr>
          <p:nvPr>
            <p:ph type="title"/>
          </p:nvPr>
        </p:nvSpPr>
        <p:spPr>
          <a:xfrm>
            <a:off x="604800" y="604800"/>
            <a:ext cx="9710137" cy="442121"/>
          </a:xfrm>
        </p:spPr>
        <p:txBody>
          <a:bodyPr lIns="0">
            <a:spAutoFit/>
          </a:bodyPr>
          <a:lstStyle>
            <a:lvl1pPr>
              <a:defRPr baseline="0"/>
            </a:lvl1pPr>
          </a:lstStyle>
          <a:p>
            <a:r>
              <a:rPr lang="fr-FR" noProof="0"/>
              <a:t>Modifiez le style du titre</a:t>
            </a:r>
            <a:endParaRPr lang="en-GB" noProof="0" dirty="0"/>
          </a:p>
        </p:txBody>
      </p:sp>
      <p:sp>
        <p:nvSpPr>
          <p:cNvPr id="19" name="Slide Number Placeholder 4">
            <a:extLst>
              <a:ext uri="{FF2B5EF4-FFF2-40B4-BE49-F238E27FC236}">
                <a16:creationId xmlns:a16="http://schemas.microsoft.com/office/drawing/2014/main" id="{1AC3FEAE-207F-1637-6BDD-6882F7B89D38}"/>
              </a:ext>
            </a:extLst>
          </p:cNvPr>
          <p:cNvSpPr>
            <a:spLocks noGrp="1"/>
          </p:cNvSpPr>
          <p:nvPr>
            <p:ph type="sldNum" sz="quarter" idx="4"/>
          </p:nvPr>
        </p:nvSpPr>
        <p:spPr>
          <a:xfrm>
            <a:off x="1" y="6156384"/>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14116771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10" name="Tijdelijke aanduiding voor afbeelding 3"/>
          <p:cNvSpPr>
            <a:spLocks noGrp="1"/>
          </p:cNvSpPr>
          <p:nvPr>
            <p:ph type="pic" sz="quarter" idx="19"/>
          </p:nvPr>
        </p:nvSpPr>
        <p:spPr>
          <a:xfrm>
            <a:off x="0" y="-1"/>
            <a:ext cx="12192000" cy="5286042"/>
          </a:xfrm>
        </p:spPr>
        <p:txBody>
          <a:bodyPr lIns="1440000" rIns="1440000" anchor="ctr"/>
          <a:lstStyle>
            <a:lvl1pPr marL="0" indent="0" algn="ctr">
              <a:buNone/>
              <a:defRPr sz="1440">
                <a:solidFill>
                  <a:srgbClr val="003366"/>
                </a:solidFill>
                <a:latin typeface="Verdana"/>
                <a:cs typeface="Verdana"/>
              </a:defRPr>
            </a:lvl1pPr>
          </a:lstStyle>
          <a:p>
            <a:r>
              <a:rPr lang="fr-FR"/>
              <a:t>Cliquez sur l'icône pour ajouter une image</a:t>
            </a:r>
            <a:endParaRPr lang="fr-FR" dirty="0"/>
          </a:p>
        </p:txBody>
      </p:sp>
      <p:sp>
        <p:nvSpPr>
          <p:cNvPr id="7" name="Tijdelijke aanduiding voor inhoud 2">
            <a:extLst>
              <a:ext uri="{FF2B5EF4-FFF2-40B4-BE49-F238E27FC236}">
                <a16:creationId xmlns:a16="http://schemas.microsoft.com/office/drawing/2014/main" id="{A26DAFEF-1DCB-958E-1985-9C490DDEC18D}"/>
              </a:ext>
            </a:extLst>
          </p:cNvPr>
          <p:cNvSpPr>
            <a:spLocks noGrp="1"/>
          </p:cNvSpPr>
          <p:nvPr>
            <p:ph sz="half" idx="20"/>
          </p:nvPr>
        </p:nvSpPr>
        <p:spPr bwMode="gray">
          <a:xfrm>
            <a:off x="1413430" y="5535302"/>
            <a:ext cx="8640000" cy="723900"/>
          </a:xfrm>
        </p:spPr>
        <p:txBody>
          <a:bodyPr anchor="t">
            <a:normAutofit/>
          </a:bodyPr>
          <a:lstStyle>
            <a:lvl1pPr marL="0" indent="0" algn="ctr">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Slide Number Placeholder 4">
            <a:extLst>
              <a:ext uri="{FF2B5EF4-FFF2-40B4-BE49-F238E27FC236}">
                <a16:creationId xmlns:a16="http://schemas.microsoft.com/office/drawing/2014/main" id="{DA76998D-BEA4-46EE-DC5F-44912F234C94}"/>
              </a:ext>
            </a:extLst>
          </p:cNvPr>
          <p:cNvSpPr>
            <a:spLocks noGrp="1"/>
          </p:cNvSpPr>
          <p:nvPr>
            <p:ph type="sldNum" sz="quarter" idx="4"/>
          </p:nvPr>
        </p:nvSpPr>
        <p:spPr>
          <a:xfrm>
            <a:off x="1" y="6156384"/>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1124357283"/>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90D097-E12C-E5B9-2CA0-E0E85F527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1" y="-760245"/>
            <a:ext cx="13767343" cy="7740165"/>
          </a:xfrm>
          <a:prstGeom prst="rect">
            <a:avLst/>
          </a:prstGeom>
        </p:spPr>
      </p:pic>
      <p:pic>
        <p:nvPicPr>
          <p:cNvPr id="5" name="Picture 4">
            <a:extLst>
              <a:ext uri="{FF2B5EF4-FFF2-40B4-BE49-F238E27FC236}">
                <a16:creationId xmlns:a16="http://schemas.microsoft.com/office/drawing/2014/main" id="{FC1DE2E2-4AF9-B045-8F0E-EAF5A244E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5397500" cy="6858000"/>
          </a:xfrm>
          <a:prstGeom prst="rect">
            <a:avLst/>
          </a:prstGeom>
        </p:spPr>
      </p:pic>
      <p:sp>
        <p:nvSpPr>
          <p:cNvPr id="6" name="Title 1">
            <a:extLst>
              <a:ext uri="{FF2B5EF4-FFF2-40B4-BE49-F238E27FC236}">
                <a16:creationId xmlns:a16="http://schemas.microsoft.com/office/drawing/2014/main" id="{5E532994-B87F-DBFD-6A02-6190B6447F5D}"/>
              </a:ext>
            </a:extLst>
          </p:cNvPr>
          <p:cNvSpPr>
            <a:spLocks noGrp="1"/>
          </p:cNvSpPr>
          <p:nvPr>
            <p:ph type="title" hasCustomPrompt="1"/>
          </p:nvPr>
        </p:nvSpPr>
        <p:spPr>
          <a:xfrm>
            <a:off x="1019098" y="1999434"/>
            <a:ext cx="3548263" cy="2264775"/>
          </a:xfrm>
        </p:spPr>
        <p:txBody>
          <a:bodyPr anchor="ctr"/>
          <a:lstStyle>
            <a:lvl1pPr>
              <a:defRPr sz="5760">
                <a:solidFill>
                  <a:schemeClr val="bg1"/>
                </a:solidFill>
              </a:defRPr>
            </a:lvl1pPr>
          </a:lstStyle>
          <a:p>
            <a:r>
              <a:rPr lang="en-BE" dirty="0"/>
              <a:t>N’hésitez</a:t>
            </a:r>
            <a:br>
              <a:rPr lang="en-BE" dirty="0"/>
            </a:br>
            <a:r>
              <a:rPr lang="en-BE" dirty="0"/>
              <a:t>pas à poser des questions.</a:t>
            </a:r>
          </a:p>
        </p:txBody>
      </p:sp>
      <p:pic>
        <p:nvPicPr>
          <p:cNvPr id="7" name="Picture 6">
            <a:extLst>
              <a:ext uri="{FF2B5EF4-FFF2-40B4-BE49-F238E27FC236}">
                <a16:creationId xmlns:a16="http://schemas.microsoft.com/office/drawing/2014/main" id="{BC5E87AD-0516-51DD-FD5D-F2E1B77074B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2999263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 Text + Photo">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26951AC7-105E-4C4F-B21F-244081E7323A}"/>
              </a:ext>
            </a:extLst>
          </p:cNvPr>
          <p:cNvSpPr>
            <a:spLocks noGrp="1"/>
          </p:cNvSpPr>
          <p:nvPr>
            <p:ph type="pic" sz="quarter" idx="10"/>
          </p:nvPr>
        </p:nvSpPr>
        <p:spPr>
          <a:xfrm>
            <a:off x="7439999" y="0"/>
            <a:ext cx="4752000" cy="6858000"/>
          </a:xfrm>
        </p:spPr>
        <p:txBody>
          <a:bodyPr lIns="720000" rIns="720000" anchor="ctr"/>
          <a:lstStyle>
            <a:lvl1pPr marL="0" indent="0" algn="ctr">
              <a:buNone/>
              <a:defRPr sz="1440"/>
            </a:lvl1pPr>
          </a:lstStyle>
          <a:p>
            <a:r>
              <a:rPr lang="fr-FR"/>
              <a:t>Cliquez sur l'icône pour ajouter une image</a:t>
            </a:r>
            <a:endParaRPr lang="en-US" dirty="0"/>
          </a:p>
        </p:txBody>
      </p:sp>
      <p:sp>
        <p:nvSpPr>
          <p:cNvPr id="4" name="Tekstvak 3"/>
          <p:cNvSpPr txBox="1"/>
          <p:nvPr/>
        </p:nvSpPr>
        <p:spPr>
          <a:xfrm>
            <a:off x="9484808" y="7012531"/>
            <a:ext cx="184731" cy="424732"/>
          </a:xfrm>
          <a:prstGeom prst="rect">
            <a:avLst/>
          </a:prstGeom>
          <a:noFill/>
        </p:spPr>
        <p:txBody>
          <a:bodyPr wrap="none" rtlCol="0">
            <a:spAutoFit/>
          </a:bodyPr>
          <a:lstStyle/>
          <a:p>
            <a:endParaRPr lang="en-GB" sz="2160" noProof="0">
              <a:solidFill>
                <a:srgbClr val="003366"/>
              </a:solidFill>
              <a:latin typeface="Calibri"/>
              <a:cs typeface="Calibri"/>
            </a:endParaRPr>
          </a:p>
        </p:txBody>
      </p:sp>
      <p:sp>
        <p:nvSpPr>
          <p:cNvPr id="15" name="Tijdelijke aanduiding voor inhoud 2">
            <a:extLst>
              <a:ext uri="{FF2B5EF4-FFF2-40B4-BE49-F238E27FC236}">
                <a16:creationId xmlns:a16="http://schemas.microsoft.com/office/drawing/2014/main" id="{17C1A40D-19AD-6044-A31D-E779CE0B26D5}"/>
              </a:ext>
            </a:extLst>
          </p:cNvPr>
          <p:cNvSpPr>
            <a:spLocks noGrp="1"/>
          </p:cNvSpPr>
          <p:nvPr>
            <p:ph idx="11"/>
          </p:nvPr>
        </p:nvSpPr>
        <p:spPr bwMode="gray">
          <a:xfrm>
            <a:off x="1140966" y="1814683"/>
            <a:ext cx="4799998" cy="4092766"/>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57" indent="0">
              <a:buClr>
                <a:srgbClr val="003366"/>
              </a:buClr>
              <a:buNone/>
              <a:defRPr/>
            </a:lvl4pPr>
            <a:lvl5pPr marL="1182995" indent="0">
              <a:buClr>
                <a:srgbClr val="003366"/>
              </a:buClr>
              <a:buNone/>
              <a:defRPr/>
            </a:lvl5pPr>
          </a:lstStyle>
          <a:p>
            <a:pPr lvl="0"/>
            <a:r>
              <a:rPr lang="fr-FR" noProof="0"/>
              <a:t>Cliquez pour modifier les styles du texte du masque</a:t>
            </a:r>
          </a:p>
        </p:txBody>
      </p:sp>
      <p:sp>
        <p:nvSpPr>
          <p:cNvPr id="10" name="Titel 1">
            <a:extLst>
              <a:ext uri="{FF2B5EF4-FFF2-40B4-BE49-F238E27FC236}">
                <a16:creationId xmlns:a16="http://schemas.microsoft.com/office/drawing/2014/main" id="{4843E394-03BC-769C-07AB-6C2073F42013}"/>
              </a:ext>
            </a:extLst>
          </p:cNvPr>
          <p:cNvSpPr>
            <a:spLocks noGrp="1"/>
          </p:cNvSpPr>
          <p:nvPr>
            <p:ph type="title"/>
          </p:nvPr>
        </p:nvSpPr>
        <p:spPr>
          <a:xfrm>
            <a:off x="604799" y="604800"/>
            <a:ext cx="5968420" cy="442121"/>
          </a:xfrm>
        </p:spPr>
        <p:txBody>
          <a:bodyPr wrap="square" lIns="0">
            <a:spAutoFit/>
          </a:bodyPr>
          <a:lstStyle>
            <a:lvl1pPr>
              <a:defRPr baseline="0"/>
            </a:lvl1pPr>
          </a:lstStyle>
          <a:p>
            <a:r>
              <a:rPr lang="fr-FR" noProof="0"/>
              <a:t>Modifiez le style du titre</a:t>
            </a:r>
            <a:endParaRPr lang="en-GB" noProof="0" dirty="0"/>
          </a:p>
        </p:txBody>
      </p:sp>
      <p:sp>
        <p:nvSpPr>
          <p:cNvPr id="14" name="Slide Number Placeholder 4">
            <a:extLst>
              <a:ext uri="{FF2B5EF4-FFF2-40B4-BE49-F238E27FC236}">
                <a16:creationId xmlns:a16="http://schemas.microsoft.com/office/drawing/2014/main" id="{EB72D4DE-8BB3-4026-BA81-7BE00CD6877A}"/>
              </a:ext>
            </a:extLst>
          </p:cNvPr>
          <p:cNvSpPr>
            <a:spLocks noGrp="1"/>
          </p:cNvSpPr>
          <p:nvPr>
            <p:ph type="sldNum" sz="quarter" idx="4"/>
          </p:nvPr>
        </p:nvSpPr>
        <p:spPr>
          <a:xfrm>
            <a:off x="1" y="6156384"/>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149052991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Graph + Text">
    <p:spTree>
      <p:nvGrpSpPr>
        <p:cNvPr id="1" name=""/>
        <p:cNvGrpSpPr/>
        <p:nvPr/>
      </p:nvGrpSpPr>
      <p:grpSpPr>
        <a:xfrm>
          <a:off x="0" y="0"/>
          <a:ext cx="0" cy="0"/>
          <a:chOff x="0" y="0"/>
          <a:chExt cx="0" cy="0"/>
        </a:xfrm>
      </p:grpSpPr>
      <p:sp>
        <p:nvSpPr>
          <p:cNvPr id="4" name="Tijdelijke aanduiding voor inhoud 3"/>
          <p:cNvSpPr>
            <a:spLocks noGrp="1"/>
          </p:cNvSpPr>
          <p:nvPr>
            <p:ph sz="half" idx="2"/>
          </p:nvPr>
        </p:nvSpPr>
        <p:spPr bwMode="gray">
          <a:xfrm>
            <a:off x="6206987" y="1814683"/>
            <a:ext cx="4113881" cy="4092766"/>
          </a:xfrm>
        </p:spPr>
        <p:txBody>
          <a:bodyPr>
            <a:normAutofit/>
          </a:bodyPr>
          <a:lstStyle>
            <a:lvl1pPr marL="0" indent="0">
              <a:lnSpc>
                <a:spcPct val="90000"/>
              </a:lnSpc>
              <a:buNone/>
              <a:defRPr sz="1440"/>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9" name="Tijdelijke aanduiding voor grafiek 7"/>
          <p:cNvSpPr>
            <a:spLocks noGrp="1"/>
          </p:cNvSpPr>
          <p:nvPr>
            <p:ph type="chart" sz="quarter" idx="11"/>
          </p:nvPr>
        </p:nvSpPr>
        <p:spPr>
          <a:xfrm>
            <a:off x="1140966" y="1814683"/>
            <a:ext cx="4844789" cy="4092766"/>
          </a:xfrm>
        </p:spPr>
        <p:txBody>
          <a:bodyPr lIns="1080000" rIns="1080000" anchor="ctr"/>
          <a:lstStyle>
            <a:lvl1pPr marL="0" indent="0" algn="ctr">
              <a:buNone/>
              <a:defRPr sz="1680" b="0" i="0">
                <a:solidFill>
                  <a:srgbClr val="0D2A50"/>
                </a:solidFill>
                <a:latin typeface="Gilroy Medium" pitchFamily="2" charset="77"/>
              </a:defRPr>
            </a:lvl1pPr>
          </a:lstStyle>
          <a:p>
            <a:r>
              <a:rPr lang="fr-FR"/>
              <a:t>Cliquez sur l'icône pour ajouter un graphique</a:t>
            </a:r>
            <a:endParaRPr lang="fr-FR" dirty="0"/>
          </a:p>
        </p:txBody>
      </p:sp>
      <p:sp>
        <p:nvSpPr>
          <p:cNvPr id="10" name="Slide Number Placeholder 4">
            <a:extLst>
              <a:ext uri="{FF2B5EF4-FFF2-40B4-BE49-F238E27FC236}">
                <a16:creationId xmlns:a16="http://schemas.microsoft.com/office/drawing/2014/main" id="{66A9DFC6-4766-5C41-80CC-B66E82D7AE6E}"/>
              </a:ext>
            </a:extLst>
          </p:cNvPr>
          <p:cNvSpPr>
            <a:spLocks noGrp="1"/>
          </p:cNvSpPr>
          <p:nvPr>
            <p:ph type="sldNum" sz="quarter" idx="4"/>
          </p:nvPr>
        </p:nvSpPr>
        <p:spPr>
          <a:xfrm>
            <a:off x="1" y="6223440"/>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
        <p:nvSpPr>
          <p:cNvPr id="6" name="Titel 1">
            <a:extLst>
              <a:ext uri="{FF2B5EF4-FFF2-40B4-BE49-F238E27FC236}">
                <a16:creationId xmlns:a16="http://schemas.microsoft.com/office/drawing/2014/main" id="{573DD066-2F93-9BB6-ED31-C15D7DB5086B}"/>
              </a:ext>
            </a:extLst>
          </p:cNvPr>
          <p:cNvSpPr>
            <a:spLocks noGrp="1"/>
          </p:cNvSpPr>
          <p:nvPr>
            <p:ph type="title"/>
          </p:nvPr>
        </p:nvSpPr>
        <p:spPr>
          <a:xfrm>
            <a:off x="604800" y="604800"/>
            <a:ext cx="9710137" cy="442121"/>
          </a:xfrm>
        </p:spPr>
        <p:txBody>
          <a:bodyPr lIns="0">
            <a:spAutoFit/>
          </a:bodyPr>
          <a:lstStyle>
            <a:lvl1pPr>
              <a:defRPr baseline="0"/>
            </a:lvl1pPr>
          </a:lstStyle>
          <a:p>
            <a:r>
              <a:rPr lang="fr-FR" noProof="0"/>
              <a:t>Modifiez le style du titre</a:t>
            </a:r>
            <a:endParaRPr lang="en-GB" noProof="0" dirty="0"/>
          </a:p>
        </p:txBody>
      </p:sp>
    </p:spTree>
    <p:extLst>
      <p:ext uri="{BB962C8B-B14F-4D97-AF65-F5344CB8AC3E}">
        <p14:creationId xmlns:p14="http://schemas.microsoft.com/office/powerpoint/2010/main" val="117002457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3 Graphs">
    <p:spTree>
      <p:nvGrpSpPr>
        <p:cNvPr id="1" name=""/>
        <p:cNvGrpSpPr/>
        <p:nvPr/>
      </p:nvGrpSpPr>
      <p:grpSpPr>
        <a:xfrm>
          <a:off x="0" y="0"/>
          <a:ext cx="0" cy="0"/>
          <a:chOff x="0" y="0"/>
          <a:chExt cx="0" cy="0"/>
        </a:xfrm>
      </p:grpSpPr>
      <p:sp>
        <p:nvSpPr>
          <p:cNvPr id="12" name="Tijdelijke aanduiding voor grafiek 7"/>
          <p:cNvSpPr>
            <a:spLocks noGrp="1"/>
          </p:cNvSpPr>
          <p:nvPr>
            <p:ph type="chart" sz="quarter" idx="14"/>
          </p:nvPr>
        </p:nvSpPr>
        <p:spPr>
          <a:xfrm>
            <a:off x="6373948" y="1814690"/>
            <a:ext cx="3717050" cy="1943999"/>
          </a:xfrm>
        </p:spPr>
        <p:txBody>
          <a:bodyPr lIns="720000" rIns="720000" anchor="ctr"/>
          <a:lstStyle>
            <a:lvl1pPr marL="0" indent="0" algn="ctr">
              <a:buNone/>
              <a:defRPr sz="1440"/>
            </a:lvl1pPr>
          </a:lstStyle>
          <a:p>
            <a:r>
              <a:rPr lang="fr-FR"/>
              <a:t>Cliquez sur l'icône pour ajouter un graphique</a:t>
            </a:r>
            <a:endParaRPr lang="fr-FR" dirty="0"/>
          </a:p>
        </p:txBody>
      </p:sp>
      <p:sp>
        <p:nvSpPr>
          <p:cNvPr id="11" name="Tijdelijke aanduiding voor grafiek 7"/>
          <p:cNvSpPr>
            <a:spLocks noGrp="1"/>
          </p:cNvSpPr>
          <p:nvPr>
            <p:ph type="chart" sz="quarter" idx="11"/>
          </p:nvPr>
        </p:nvSpPr>
        <p:spPr>
          <a:xfrm>
            <a:off x="1372447" y="1814683"/>
            <a:ext cx="4844789" cy="4004772"/>
          </a:xfrm>
        </p:spPr>
        <p:txBody>
          <a:bodyPr lIns="1080000" rIns="1080000" anchor="ctr"/>
          <a:lstStyle>
            <a:lvl1pPr marL="0" indent="0" algn="ctr">
              <a:buNone/>
              <a:defRPr sz="1680"/>
            </a:lvl1pPr>
          </a:lstStyle>
          <a:p>
            <a:r>
              <a:rPr lang="fr-FR"/>
              <a:t>Cliquez sur l'icône pour ajouter un graphique</a:t>
            </a:r>
          </a:p>
        </p:txBody>
      </p:sp>
      <p:sp>
        <p:nvSpPr>
          <p:cNvPr id="17" name="Tijdelijke aanduiding voor grafiek 7"/>
          <p:cNvSpPr>
            <a:spLocks noGrp="1"/>
          </p:cNvSpPr>
          <p:nvPr>
            <p:ph type="chart" sz="quarter" idx="15"/>
          </p:nvPr>
        </p:nvSpPr>
        <p:spPr>
          <a:xfrm>
            <a:off x="6377320" y="3874277"/>
            <a:ext cx="3717050" cy="1944000"/>
          </a:xfrm>
        </p:spPr>
        <p:txBody>
          <a:bodyPr lIns="720000" rIns="720000" anchor="ctr"/>
          <a:lstStyle>
            <a:lvl1pPr marL="0" indent="0" algn="ctr">
              <a:buNone/>
              <a:defRPr sz="1440"/>
            </a:lvl1pPr>
          </a:lstStyle>
          <a:p>
            <a:r>
              <a:rPr lang="fr-FR"/>
              <a:t>Cliquez sur l'icône pour ajouter un graphique</a:t>
            </a:r>
            <a:endParaRPr lang="fr-FR" dirty="0"/>
          </a:p>
        </p:txBody>
      </p:sp>
      <p:sp>
        <p:nvSpPr>
          <p:cNvPr id="13" name="Slide Number Placeholder 4">
            <a:extLst>
              <a:ext uri="{FF2B5EF4-FFF2-40B4-BE49-F238E27FC236}">
                <a16:creationId xmlns:a16="http://schemas.microsoft.com/office/drawing/2014/main" id="{A27800B0-2487-6045-8D72-B259B052B55D}"/>
              </a:ext>
            </a:extLst>
          </p:cNvPr>
          <p:cNvSpPr>
            <a:spLocks noGrp="1"/>
          </p:cNvSpPr>
          <p:nvPr>
            <p:ph type="sldNum" sz="quarter" idx="4"/>
          </p:nvPr>
        </p:nvSpPr>
        <p:spPr>
          <a:xfrm>
            <a:off x="1" y="6223440"/>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
        <p:nvSpPr>
          <p:cNvPr id="7" name="Titel 1">
            <a:extLst>
              <a:ext uri="{FF2B5EF4-FFF2-40B4-BE49-F238E27FC236}">
                <a16:creationId xmlns:a16="http://schemas.microsoft.com/office/drawing/2014/main" id="{920189B8-7333-8B31-050C-111F2D4EA22A}"/>
              </a:ext>
            </a:extLst>
          </p:cNvPr>
          <p:cNvSpPr>
            <a:spLocks noGrp="1"/>
          </p:cNvSpPr>
          <p:nvPr>
            <p:ph type="title"/>
          </p:nvPr>
        </p:nvSpPr>
        <p:spPr>
          <a:xfrm>
            <a:off x="604800" y="604800"/>
            <a:ext cx="9710137" cy="442121"/>
          </a:xfrm>
        </p:spPr>
        <p:txBody>
          <a:bodyPr lIns="0">
            <a:spAutoFit/>
          </a:bodyPr>
          <a:lstStyle>
            <a:lvl1pPr>
              <a:defRPr baseline="0"/>
            </a:lvl1pPr>
          </a:lstStyle>
          <a:p>
            <a:r>
              <a:rPr lang="fr-FR" noProof="0"/>
              <a:t>Modifiez le style du titre</a:t>
            </a:r>
            <a:endParaRPr lang="en-GB" noProof="0" dirty="0"/>
          </a:p>
        </p:txBody>
      </p:sp>
    </p:spTree>
    <p:extLst>
      <p:ext uri="{BB962C8B-B14F-4D97-AF65-F5344CB8AC3E}">
        <p14:creationId xmlns:p14="http://schemas.microsoft.com/office/powerpoint/2010/main" val="333651911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3 Graphs in Columns">
    <p:spTree>
      <p:nvGrpSpPr>
        <p:cNvPr id="1" name=""/>
        <p:cNvGrpSpPr/>
        <p:nvPr/>
      </p:nvGrpSpPr>
      <p:grpSpPr>
        <a:xfrm>
          <a:off x="0" y="0"/>
          <a:ext cx="0" cy="0"/>
          <a:chOff x="0" y="0"/>
          <a:chExt cx="0" cy="0"/>
        </a:xfrm>
      </p:grpSpPr>
      <p:sp>
        <p:nvSpPr>
          <p:cNvPr id="11" name="Tijdelijke aanduiding voor grafiek 7"/>
          <p:cNvSpPr>
            <a:spLocks noGrp="1"/>
          </p:cNvSpPr>
          <p:nvPr>
            <p:ph type="chart" sz="quarter" idx="14"/>
          </p:nvPr>
        </p:nvSpPr>
        <p:spPr>
          <a:xfrm>
            <a:off x="4339486" y="1885954"/>
            <a:ext cx="2784000" cy="4021456"/>
          </a:xfrm>
        </p:spPr>
        <p:txBody>
          <a:bodyPr lIns="720000" rIns="720000" anchor="ctr"/>
          <a:lstStyle>
            <a:lvl1pPr marL="0" indent="0" algn="ctr">
              <a:buNone/>
              <a:defRPr sz="1440"/>
            </a:lvl1pPr>
          </a:lstStyle>
          <a:p>
            <a:r>
              <a:rPr lang="fr-FR"/>
              <a:t>Cliquez sur l'icône pour ajouter un graphique</a:t>
            </a:r>
          </a:p>
        </p:txBody>
      </p:sp>
      <p:sp>
        <p:nvSpPr>
          <p:cNvPr id="12" name="Tijdelijke aanduiding voor grafiek 7"/>
          <p:cNvSpPr>
            <a:spLocks noGrp="1"/>
          </p:cNvSpPr>
          <p:nvPr>
            <p:ph type="chart" sz="quarter" idx="15"/>
          </p:nvPr>
        </p:nvSpPr>
        <p:spPr>
          <a:xfrm>
            <a:off x="7545922" y="1885950"/>
            <a:ext cx="2783999" cy="4023161"/>
          </a:xfrm>
        </p:spPr>
        <p:txBody>
          <a:bodyPr lIns="720000" rIns="720000" anchor="ctr"/>
          <a:lstStyle>
            <a:lvl1pPr marL="0" indent="0" algn="ctr">
              <a:buNone/>
              <a:defRPr sz="1440"/>
            </a:lvl1pPr>
          </a:lstStyle>
          <a:p>
            <a:r>
              <a:rPr lang="fr-FR"/>
              <a:t>Cliquez sur l'icône pour ajouter un graphique</a:t>
            </a:r>
          </a:p>
        </p:txBody>
      </p:sp>
      <p:sp>
        <p:nvSpPr>
          <p:cNvPr id="13" name="Tijdelijke aanduiding voor grafiek 7"/>
          <p:cNvSpPr>
            <a:spLocks noGrp="1"/>
          </p:cNvSpPr>
          <p:nvPr>
            <p:ph type="chart" sz="quarter" idx="13"/>
          </p:nvPr>
        </p:nvSpPr>
        <p:spPr>
          <a:xfrm>
            <a:off x="1122333" y="1885950"/>
            <a:ext cx="2783999" cy="4019750"/>
          </a:xfrm>
        </p:spPr>
        <p:txBody>
          <a:bodyPr lIns="720000" rIns="720000" anchor="ctr"/>
          <a:lstStyle>
            <a:lvl1pPr marL="0" indent="0" algn="ctr">
              <a:buNone/>
              <a:defRPr sz="1440"/>
            </a:lvl1pPr>
          </a:lstStyle>
          <a:p>
            <a:r>
              <a:rPr lang="fr-FR"/>
              <a:t>Cliquez sur l'icône pour ajouter un graphique</a:t>
            </a:r>
          </a:p>
        </p:txBody>
      </p:sp>
      <p:sp>
        <p:nvSpPr>
          <p:cNvPr id="14" name="Slide Number Placeholder 4">
            <a:extLst>
              <a:ext uri="{FF2B5EF4-FFF2-40B4-BE49-F238E27FC236}">
                <a16:creationId xmlns:a16="http://schemas.microsoft.com/office/drawing/2014/main" id="{B134754B-30B2-744B-854E-B287D2FC7169}"/>
              </a:ext>
            </a:extLst>
          </p:cNvPr>
          <p:cNvSpPr>
            <a:spLocks noGrp="1"/>
          </p:cNvSpPr>
          <p:nvPr>
            <p:ph type="sldNum" sz="quarter" idx="4"/>
          </p:nvPr>
        </p:nvSpPr>
        <p:spPr>
          <a:xfrm>
            <a:off x="1" y="6223440"/>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
        <p:nvSpPr>
          <p:cNvPr id="7" name="Titel 1">
            <a:extLst>
              <a:ext uri="{FF2B5EF4-FFF2-40B4-BE49-F238E27FC236}">
                <a16:creationId xmlns:a16="http://schemas.microsoft.com/office/drawing/2014/main" id="{2D3762B7-5DD7-C97D-47C3-15C88C12CEAA}"/>
              </a:ext>
            </a:extLst>
          </p:cNvPr>
          <p:cNvSpPr>
            <a:spLocks noGrp="1"/>
          </p:cNvSpPr>
          <p:nvPr>
            <p:ph type="title"/>
          </p:nvPr>
        </p:nvSpPr>
        <p:spPr>
          <a:xfrm>
            <a:off x="604800" y="604800"/>
            <a:ext cx="9710137" cy="442121"/>
          </a:xfrm>
        </p:spPr>
        <p:txBody>
          <a:bodyPr lIns="0">
            <a:spAutoFit/>
          </a:bodyPr>
          <a:lstStyle>
            <a:lvl1pPr>
              <a:defRPr baseline="0"/>
            </a:lvl1pPr>
          </a:lstStyle>
          <a:p>
            <a:r>
              <a:rPr lang="fr-FR" noProof="0"/>
              <a:t>Modifiez le style du titre</a:t>
            </a:r>
            <a:endParaRPr lang="en-GB" noProof="0" dirty="0"/>
          </a:p>
        </p:txBody>
      </p:sp>
    </p:spTree>
    <p:extLst>
      <p:ext uri="{BB962C8B-B14F-4D97-AF65-F5344CB8AC3E}">
        <p14:creationId xmlns:p14="http://schemas.microsoft.com/office/powerpoint/2010/main" val="22094740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nchor="ctr"/>
          <a:lstStyle>
            <a:lvl1pPr marL="0" indent="0" algn="ctr">
              <a:buNone/>
              <a:defRPr/>
            </a:lvl1pPr>
          </a:lstStyle>
          <a:p>
            <a:r>
              <a:rPr lang="fr-FR"/>
              <a:t>Cliquez sur l'icône pour ajouter une image</a:t>
            </a:r>
            <a:endParaRPr lang="en-US" dirty="0"/>
          </a:p>
        </p:txBody>
      </p:sp>
    </p:spTree>
    <p:extLst>
      <p:ext uri="{BB962C8B-B14F-4D97-AF65-F5344CB8AC3E}">
        <p14:creationId xmlns:p14="http://schemas.microsoft.com/office/powerpoint/2010/main" val="3705680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AB6B2-B11E-5BE4-AFA1-4BC3805B1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0864E1A-68D5-36FA-F749-DCDD08B45E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397500" cy="6858000"/>
          </a:xfrm>
          <a:prstGeom prst="rect">
            <a:avLst/>
          </a:prstGeom>
        </p:spPr>
      </p:pic>
      <p:pic>
        <p:nvPicPr>
          <p:cNvPr id="15" name="Picture 14">
            <a:extLst>
              <a:ext uri="{FF2B5EF4-FFF2-40B4-BE49-F238E27FC236}">
                <a16:creationId xmlns:a16="http://schemas.microsoft.com/office/drawing/2014/main" id="{4B31BE3B-3339-E60F-58A0-E9A7C18EF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5397500" cy="6858000"/>
          </a:xfrm>
          <a:prstGeom prst="rect">
            <a:avLst/>
          </a:prstGeom>
        </p:spPr>
      </p:pic>
      <p:sp>
        <p:nvSpPr>
          <p:cNvPr id="10" name="Title 1">
            <a:extLst>
              <a:ext uri="{FF2B5EF4-FFF2-40B4-BE49-F238E27FC236}">
                <a16:creationId xmlns:a16="http://schemas.microsoft.com/office/drawing/2014/main" id="{9A6D1211-3D2F-2BD3-9363-731FEAE04FD6}"/>
              </a:ext>
            </a:extLst>
          </p:cNvPr>
          <p:cNvSpPr>
            <a:spLocks noGrp="1"/>
          </p:cNvSpPr>
          <p:nvPr>
            <p:ph type="title" hasCustomPrompt="1"/>
          </p:nvPr>
        </p:nvSpPr>
        <p:spPr>
          <a:xfrm>
            <a:off x="1019098" y="1999433"/>
            <a:ext cx="4484012" cy="2264774"/>
          </a:xfrm>
        </p:spPr>
        <p:txBody>
          <a:bodyPr anchor="ctr"/>
          <a:lstStyle>
            <a:lvl1pPr>
              <a:defRPr sz="5760">
                <a:solidFill>
                  <a:schemeClr val="bg1"/>
                </a:solidFill>
              </a:defRPr>
            </a:lvl1pPr>
          </a:lstStyle>
          <a:p>
            <a:r>
              <a:rPr lang="en-BE" dirty="0"/>
              <a:t>Bienvenue!</a:t>
            </a:r>
          </a:p>
        </p:txBody>
      </p:sp>
      <p:pic>
        <p:nvPicPr>
          <p:cNvPr id="8" name="Picture 7">
            <a:extLst>
              <a:ext uri="{FF2B5EF4-FFF2-40B4-BE49-F238E27FC236}">
                <a16:creationId xmlns:a16="http://schemas.microsoft.com/office/drawing/2014/main" id="{52477BAF-A18F-FFD0-07C5-A0EEE137361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4"/>
            <a:ext cx="5284429" cy="604798"/>
          </a:xfrm>
          <a:prstGeom prst="rect">
            <a:avLst/>
          </a:prstGeom>
          <a:effectLst/>
        </p:spPr>
      </p:pic>
    </p:spTree>
    <p:extLst>
      <p:ext uri="{BB962C8B-B14F-4D97-AF65-F5344CB8AC3E}">
        <p14:creationId xmlns:p14="http://schemas.microsoft.com/office/powerpoint/2010/main" val="439329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descr="A person holding a phone&#10;&#10;Description automatically generated with low confidence">
            <a:extLst>
              <a:ext uri="{FF2B5EF4-FFF2-40B4-BE49-F238E27FC236}">
                <a16:creationId xmlns:a16="http://schemas.microsoft.com/office/drawing/2014/main" id="{2BE32607-C4D5-9778-2D12-E9BBDCCCDB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2B35975-9538-B5A7-8AAF-31FF8A26D3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5397500" cy="6858000"/>
          </a:xfrm>
          <a:prstGeom prst="rect">
            <a:avLst/>
          </a:prstGeom>
        </p:spPr>
      </p:pic>
      <p:sp>
        <p:nvSpPr>
          <p:cNvPr id="14" name="Title 1">
            <a:extLst>
              <a:ext uri="{FF2B5EF4-FFF2-40B4-BE49-F238E27FC236}">
                <a16:creationId xmlns:a16="http://schemas.microsoft.com/office/drawing/2014/main" id="{E5045861-8327-1DC6-EB38-5C6FD3E8DF42}"/>
              </a:ext>
            </a:extLst>
          </p:cNvPr>
          <p:cNvSpPr>
            <a:spLocks noGrp="1"/>
          </p:cNvSpPr>
          <p:nvPr>
            <p:ph type="title" hasCustomPrompt="1"/>
          </p:nvPr>
        </p:nvSpPr>
        <p:spPr>
          <a:xfrm>
            <a:off x="1019098" y="1999433"/>
            <a:ext cx="3151861" cy="2264774"/>
          </a:xfrm>
        </p:spPr>
        <p:txBody>
          <a:bodyPr anchor="ctr"/>
          <a:lstStyle>
            <a:lvl1pPr>
              <a:defRPr sz="5760">
                <a:solidFill>
                  <a:schemeClr val="bg1"/>
                </a:solidFill>
              </a:defRPr>
            </a:lvl1pPr>
          </a:lstStyle>
          <a:p>
            <a:r>
              <a:rPr lang="en-BE" dirty="0"/>
              <a:t>Ordre</a:t>
            </a:r>
            <a:br>
              <a:rPr lang="en-BE" dirty="0"/>
            </a:br>
            <a:r>
              <a:rPr lang="en-BE" dirty="0"/>
              <a:t>du jour</a:t>
            </a:r>
          </a:p>
        </p:txBody>
      </p:sp>
      <p:pic>
        <p:nvPicPr>
          <p:cNvPr id="7" name="Picture 6">
            <a:extLst>
              <a:ext uri="{FF2B5EF4-FFF2-40B4-BE49-F238E27FC236}">
                <a16:creationId xmlns:a16="http://schemas.microsoft.com/office/drawing/2014/main" id="{90935C02-CC8B-4B28-9D79-F404EA3CA4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4"/>
            <a:ext cx="5284429" cy="604798"/>
          </a:xfrm>
          <a:prstGeom prst="rect">
            <a:avLst/>
          </a:prstGeom>
          <a:effectLst/>
        </p:spPr>
      </p:pic>
    </p:spTree>
    <p:extLst>
      <p:ext uri="{BB962C8B-B14F-4D97-AF65-F5344CB8AC3E}">
        <p14:creationId xmlns:p14="http://schemas.microsoft.com/office/powerpoint/2010/main" val="423340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2" name="Picture 1" descr="A picture containing person, indoor, mirror&#10;&#10;Description automatically generated">
            <a:extLst>
              <a:ext uri="{FF2B5EF4-FFF2-40B4-BE49-F238E27FC236}">
                <a16:creationId xmlns:a16="http://schemas.microsoft.com/office/drawing/2014/main" id="{2A9C0B98-0457-298B-A354-F728149F12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C1DE2E2-4AF9-B045-8F0E-EAF5A244E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5397500" cy="6858000"/>
          </a:xfrm>
          <a:prstGeom prst="rect">
            <a:avLst/>
          </a:prstGeom>
        </p:spPr>
      </p:pic>
      <p:sp>
        <p:nvSpPr>
          <p:cNvPr id="6" name="Title 1">
            <a:extLst>
              <a:ext uri="{FF2B5EF4-FFF2-40B4-BE49-F238E27FC236}">
                <a16:creationId xmlns:a16="http://schemas.microsoft.com/office/drawing/2014/main" id="{5E532994-B87F-DBFD-6A02-6190B6447F5D}"/>
              </a:ext>
            </a:extLst>
          </p:cNvPr>
          <p:cNvSpPr>
            <a:spLocks noGrp="1"/>
          </p:cNvSpPr>
          <p:nvPr>
            <p:ph type="title" hasCustomPrompt="1"/>
          </p:nvPr>
        </p:nvSpPr>
        <p:spPr>
          <a:xfrm>
            <a:off x="1019097" y="1999433"/>
            <a:ext cx="3548262" cy="2264774"/>
          </a:xfrm>
        </p:spPr>
        <p:txBody>
          <a:bodyPr anchor="ctr"/>
          <a:lstStyle>
            <a:lvl1pPr>
              <a:defRPr sz="5760">
                <a:solidFill>
                  <a:schemeClr val="bg1"/>
                </a:solidFill>
              </a:defRPr>
            </a:lvl1pPr>
          </a:lstStyle>
          <a:p>
            <a:r>
              <a:rPr lang="en-BE" dirty="0"/>
              <a:t>N’hésitez</a:t>
            </a:r>
            <a:br>
              <a:rPr lang="en-BE" dirty="0"/>
            </a:br>
            <a:r>
              <a:rPr lang="en-BE" dirty="0"/>
              <a:t>pas à poser des questions.</a:t>
            </a:r>
          </a:p>
        </p:txBody>
      </p:sp>
      <p:pic>
        <p:nvPicPr>
          <p:cNvPr id="7" name="Picture 6">
            <a:extLst>
              <a:ext uri="{FF2B5EF4-FFF2-40B4-BE49-F238E27FC236}">
                <a16:creationId xmlns:a16="http://schemas.microsoft.com/office/drawing/2014/main" id="{BC5E87AD-0516-51DD-FD5D-F2E1B77074B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4"/>
            <a:ext cx="5284429" cy="604798"/>
          </a:xfrm>
          <a:prstGeom prst="rect">
            <a:avLst/>
          </a:prstGeom>
          <a:effectLst/>
        </p:spPr>
      </p:pic>
    </p:spTree>
    <p:extLst>
      <p:ext uri="{BB962C8B-B14F-4D97-AF65-F5344CB8AC3E}">
        <p14:creationId xmlns:p14="http://schemas.microsoft.com/office/powerpoint/2010/main" val="1742276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descr="A picture containing sky, outdoor, bicycle&#10;&#10;Description automatically generated">
            <a:extLst>
              <a:ext uri="{FF2B5EF4-FFF2-40B4-BE49-F238E27FC236}">
                <a16:creationId xmlns:a16="http://schemas.microsoft.com/office/drawing/2014/main" id="{CE965C1B-1947-0DAD-32C0-5B3056CAA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1DC4CE3-4C06-7936-E676-ECEC8F62AC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5397500" cy="6858000"/>
          </a:xfrm>
          <a:prstGeom prst="rect">
            <a:avLst/>
          </a:prstGeom>
        </p:spPr>
      </p:pic>
      <p:pic>
        <p:nvPicPr>
          <p:cNvPr id="9" name="Picture 8">
            <a:extLst>
              <a:ext uri="{FF2B5EF4-FFF2-40B4-BE49-F238E27FC236}">
                <a16:creationId xmlns:a16="http://schemas.microsoft.com/office/drawing/2014/main" id="{FF23C2A2-B914-09DD-53B4-346FD556FD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2" y="-219261"/>
            <a:ext cx="6530342" cy="7342874"/>
          </a:xfrm>
          <a:prstGeom prst="rect">
            <a:avLst/>
          </a:prstGeom>
        </p:spPr>
      </p:pic>
      <p:sp>
        <p:nvSpPr>
          <p:cNvPr id="7" name="Title 1">
            <a:extLst>
              <a:ext uri="{FF2B5EF4-FFF2-40B4-BE49-F238E27FC236}">
                <a16:creationId xmlns:a16="http://schemas.microsoft.com/office/drawing/2014/main" id="{6BD13046-DE40-07A7-115B-328AF1795FAD}"/>
              </a:ext>
            </a:extLst>
          </p:cNvPr>
          <p:cNvSpPr>
            <a:spLocks noGrp="1"/>
          </p:cNvSpPr>
          <p:nvPr>
            <p:ph type="title" hasCustomPrompt="1"/>
          </p:nvPr>
        </p:nvSpPr>
        <p:spPr>
          <a:xfrm>
            <a:off x="1019098" y="1999433"/>
            <a:ext cx="3151861" cy="2264774"/>
          </a:xfrm>
        </p:spPr>
        <p:txBody>
          <a:bodyPr anchor="ctr"/>
          <a:lstStyle>
            <a:lvl1pPr>
              <a:defRPr sz="5760">
                <a:solidFill>
                  <a:schemeClr val="bg1"/>
                </a:solidFill>
              </a:defRPr>
            </a:lvl1pPr>
          </a:lstStyle>
          <a:p>
            <a:r>
              <a:rPr lang="en-BE" dirty="0"/>
              <a:t>Merci!</a:t>
            </a:r>
          </a:p>
        </p:txBody>
      </p:sp>
      <p:pic>
        <p:nvPicPr>
          <p:cNvPr id="11" name="Picture 10">
            <a:extLst>
              <a:ext uri="{FF2B5EF4-FFF2-40B4-BE49-F238E27FC236}">
                <a16:creationId xmlns:a16="http://schemas.microsoft.com/office/drawing/2014/main" id="{76AD3B49-2424-E697-15DC-7EFEF14947D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798507" y="5834334"/>
            <a:ext cx="5284429" cy="604798"/>
          </a:xfrm>
          <a:prstGeom prst="rect">
            <a:avLst/>
          </a:prstGeom>
          <a:effectLst/>
        </p:spPr>
      </p:pic>
    </p:spTree>
    <p:extLst>
      <p:ext uri="{BB962C8B-B14F-4D97-AF65-F5344CB8AC3E}">
        <p14:creationId xmlns:p14="http://schemas.microsoft.com/office/powerpoint/2010/main" val="431498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udience">
    <p:spTree>
      <p:nvGrpSpPr>
        <p:cNvPr id="1" name=""/>
        <p:cNvGrpSpPr/>
        <p:nvPr/>
      </p:nvGrpSpPr>
      <p:grpSpPr>
        <a:xfrm>
          <a:off x="0" y="0"/>
          <a:ext cx="0" cy="0"/>
          <a:chOff x="0" y="0"/>
          <a:chExt cx="0" cy="0"/>
        </a:xfrm>
      </p:grpSpPr>
      <p:pic>
        <p:nvPicPr>
          <p:cNvPr id="2" name="Picture 1" descr="A person smiling at the camera&#10;&#10;Description automatically generated with low confidence">
            <a:extLst>
              <a:ext uri="{FF2B5EF4-FFF2-40B4-BE49-F238E27FC236}">
                <a16:creationId xmlns:a16="http://schemas.microsoft.com/office/drawing/2014/main" id="{F72844A7-B861-5782-1F99-3F2EF1783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776FDB0E-3137-CB8C-6485-ECAF64900A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6233161" cy="6858000"/>
          </a:xfrm>
          <a:prstGeom prst="rect">
            <a:avLst/>
          </a:prstGeom>
        </p:spPr>
      </p:pic>
      <p:pic>
        <p:nvPicPr>
          <p:cNvPr id="19" name="Picture 18">
            <a:extLst>
              <a:ext uri="{FF2B5EF4-FFF2-40B4-BE49-F238E27FC236}">
                <a16:creationId xmlns:a16="http://schemas.microsoft.com/office/drawing/2014/main" id="{7F03A5F2-8EA2-87BC-7AFC-6FA288F189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6233161" cy="6858000"/>
          </a:xfrm>
          <a:prstGeom prst="rect">
            <a:avLst/>
          </a:prstGeom>
        </p:spPr>
      </p:pic>
      <p:sp>
        <p:nvSpPr>
          <p:cNvPr id="20" name="Titel 1">
            <a:extLst>
              <a:ext uri="{FF2B5EF4-FFF2-40B4-BE49-F238E27FC236}">
                <a16:creationId xmlns:a16="http://schemas.microsoft.com/office/drawing/2014/main" id="{6B6BA597-17B2-580C-5ABA-6623FE8EC660}"/>
              </a:ext>
            </a:extLst>
          </p:cNvPr>
          <p:cNvSpPr>
            <a:spLocks noGrp="1"/>
          </p:cNvSpPr>
          <p:nvPr>
            <p:ph type="title" hasCustomPrompt="1"/>
          </p:nvPr>
        </p:nvSpPr>
        <p:spPr>
          <a:xfrm>
            <a:off x="1019098" y="1622715"/>
            <a:ext cx="3151861" cy="3018211"/>
          </a:xfrm>
        </p:spPr>
        <p:txBody>
          <a:bodyPr lIns="0" anchor="ctr">
            <a:spAutoFit/>
          </a:bodyPr>
          <a:lstStyle>
            <a:lvl1pPr>
              <a:defRPr sz="5760" baseline="0">
                <a:solidFill>
                  <a:schemeClr val="bg1"/>
                </a:solidFill>
              </a:defRPr>
            </a:lvl1pPr>
          </a:lstStyle>
          <a:p>
            <a:r>
              <a:rPr lang="en-US" noProof="0" dirty="0" err="1"/>
              <a:t>Vouz</a:t>
            </a:r>
            <a:r>
              <a:rPr lang="en-US" noProof="0" dirty="0"/>
              <a:t> </a:t>
            </a:r>
            <a:r>
              <a:rPr lang="en-US" noProof="0" dirty="0" err="1"/>
              <a:t>avez</a:t>
            </a:r>
            <a:r>
              <a:rPr lang="en-US" noProof="0" dirty="0"/>
              <a:t> </a:t>
            </a:r>
            <a:r>
              <a:rPr lang="en-US" noProof="0" dirty="0" err="1"/>
              <a:t>été</a:t>
            </a:r>
            <a:r>
              <a:rPr lang="en-US" noProof="0" dirty="0"/>
              <a:t> un bon public.</a:t>
            </a:r>
            <a:endParaRPr lang="en-GB" noProof="0" dirty="0"/>
          </a:p>
        </p:txBody>
      </p:sp>
      <p:pic>
        <p:nvPicPr>
          <p:cNvPr id="8" name="Picture 7">
            <a:extLst>
              <a:ext uri="{FF2B5EF4-FFF2-40B4-BE49-F238E27FC236}">
                <a16:creationId xmlns:a16="http://schemas.microsoft.com/office/drawing/2014/main" id="{4ED4323F-CD68-98A5-0239-17394CA030C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4"/>
            <a:ext cx="5284429" cy="604798"/>
          </a:xfrm>
          <a:prstGeom prst="rect">
            <a:avLst/>
          </a:prstGeom>
          <a:effectLst/>
        </p:spPr>
      </p:pic>
    </p:spTree>
    <p:extLst>
      <p:ext uri="{BB962C8B-B14F-4D97-AF65-F5344CB8AC3E}">
        <p14:creationId xmlns:p14="http://schemas.microsoft.com/office/powerpoint/2010/main" val="914266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D3E813-3E56-A5D3-50B8-F2E163BA42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 y="-43199"/>
            <a:ext cx="12397067" cy="6969780"/>
          </a:xfrm>
          <a:prstGeom prst="rect">
            <a:avLst/>
          </a:prstGeom>
        </p:spPr>
      </p:pic>
      <p:pic>
        <p:nvPicPr>
          <p:cNvPr id="5" name="Picture 4">
            <a:extLst>
              <a:ext uri="{FF2B5EF4-FFF2-40B4-BE49-F238E27FC236}">
                <a16:creationId xmlns:a16="http://schemas.microsoft.com/office/drawing/2014/main" id="{22B35975-9538-B5A7-8AAF-31FF8A26D3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5397500" cy="6858000"/>
          </a:xfrm>
          <a:prstGeom prst="rect">
            <a:avLst/>
          </a:prstGeom>
        </p:spPr>
      </p:pic>
      <p:sp>
        <p:nvSpPr>
          <p:cNvPr id="14" name="Title 1">
            <a:extLst>
              <a:ext uri="{FF2B5EF4-FFF2-40B4-BE49-F238E27FC236}">
                <a16:creationId xmlns:a16="http://schemas.microsoft.com/office/drawing/2014/main" id="{E5045861-8327-1DC6-EB38-5C6FD3E8DF42}"/>
              </a:ext>
            </a:extLst>
          </p:cNvPr>
          <p:cNvSpPr>
            <a:spLocks noGrp="1"/>
          </p:cNvSpPr>
          <p:nvPr>
            <p:ph type="title" hasCustomPrompt="1"/>
          </p:nvPr>
        </p:nvSpPr>
        <p:spPr>
          <a:xfrm>
            <a:off x="1019099" y="1999434"/>
            <a:ext cx="3151861" cy="2264775"/>
          </a:xfrm>
        </p:spPr>
        <p:txBody>
          <a:bodyPr anchor="ctr"/>
          <a:lstStyle>
            <a:lvl1pPr>
              <a:defRPr sz="5760">
                <a:solidFill>
                  <a:schemeClr val="bg1"/>
                </a:solidFill>
              </a:defRPr>
            </a:lvl1pPr>
          </a:lstStyle>
          <a:p>
            <a:r>
              <a:rPr lang="en-BE" dirty="0"/>
              <a:t>Ordre</a:t>
            </a:r>
            <a:br>
              <a:rPr lang="en-BE" dirty="0"/>
            </a:br>
            <a:r>
              <a:rPr lang="en-BE" dirty="0"/>
              <a:t>du jour</a:t>
            </a:r>
          </a:p>
        </p:txBody>
      </p:sp>
      <p:pic>
        <p:nvPicPr>
          <p:cNvPr id="7" name="Picture 6">
            <a:extLst>
              <a:ext uri="{FF2B5EF4-FFF2-40B4-BE49-F238E27FC236}">
                <a16:creationId xmlns:a16="http://schemas.microsoft.com/office/drawing/2014/main" id="{90935C02-CC8B-4B28-9D79-F404EA3CA4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2607763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Tekstvak 3"/>
          <p:cNvSpPr txBox="1"/>
          <p:nvPr/>
        </p:nvSpPr>
        <p:spPr>
          <a:xfrm>
            <a:off x="9484808" y="7012531"/>
            <a:ext cx="184731" cy="424732"/>
          </a:xfrm>
          <a:prstGeom prst="rect">
            <a:avLst/>
          </a:prstGeom>
          <a:noFill/>
        </p:spPr>
        <p:txBody>
          <a:bodyPr wrap="none" rtlCol="0">
            <a:spAutoFit/>
          </a:bodyPr>
          <a:lstStyle/>
          <a:p>
            <a:endParaRPr lang="en-GB" sz="2160" noProof="0">
              <a:solidFill>
                <a:srgbClr val="003366"/>
              </a:solidFill>
              <a:latin typeface="Calibri"/>
              <a:cs typeface="Calibri"/>
            </a:endParaRPr>
          </a:p>
        </p:txBody>
      </p:sp>
    </p:spTree>
    <p:extLst>
      <p:ext uri="{BB962C8B-B14F-4D97-AF65-F5344CB8AC3E}">
        <p14:creationId xmlns:p14="http://schemas.microsoft.com/office/powerpoint/2010/main" val="361284646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1" y="5867402"/>
            <a:ext cx="1022147" cy="796199"/>
          </a:xfrm>
          <a:prstGeom prst="rect">
            <a:avLst/>
          </a:prstGeom>
        </p:spPr>
      </p:pic>
    </p:spTree>
    <p:extLst>
      <p:ext uri="{BB962C8B-B14F-4D97-AF65-F5344CB8AC3E}">
        <p14:creationId xmlns:p14="http://schemas.microsoft.com/office/powerpoint/2010/main" val="2626523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13" name="Espace réservé du contenu 2"/>
          <p:cNvSpPr>
            <a:spLocks noGrp="1"/>
          </p:cNvSpPr>
          <p:nvPr>
            <p:ph idx="13" hasCustomPrompt="1"/>
          </p:nvPr>
        </p:nvSpPr>
        <p:spPr>
          <a:xfrm>
            <a:off x="691819" y="1691944"/>
            <a:ext cx="10972800" cy="4521365"/>
          </a:xfrm>
          <a:prstGeom prst="rect">
            <a:avLst/>
          </a:prstGeom>
        </p:spPr>
        <p:txBody>
          <a:bodyPr>
            <a:normAutofit/>
          </a:bodyPr>
          <a:lstStyle>
            <a:lvl1pPr>
              <a:buNone/>
              <a:defRPr sz="2133">
                <a:solidFill>
                  <a:srgbClr val="083060"/>
                </a:solidFill>
                <a:latin typeface="Verdana" panose="020B0604030504040204" pitchFamily="34" charset="0"/>
                <a:ea typeface="Verdana" panose="020B0604030504040204" pitchFamily="34" charset="0"/>
                <a:cs typeface="Verdana" panose="020B0604030504040204" pitchFamily="34" charset="0"/>
              </a:defRPr>
            </a:lvl1pPr>
          </a:lstStyle>
          <a:p>
            <a:pPr lvl="0"/>
            <a:r>
              <a:rPr lang="fr-FR" dirty="0"/>
              <a:t>Texte : </a:t>
            </a:r>
            <a:r>
              <a:rPr lang="fr-FR" dirty="0" err="1"/>
              <a:t>Verdana</a:t>
            </a:r>
            <a:r>
              <a:rPr lang="fr-FR" dirty="0"/>
              <a:t> 16 (si beaucoup de texte : 14)</a:t>
            </a: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2432" y="5949060"/>
            <a:ext cx="828576" cy="645417"/>
          </a:xfrm>
          <a:prstGeom prst="rect">
            <a:avLst/>
          </a:prstGeom>
        </p:spPr>
      </p:pic>
      <p:sp>
        <p:nvSpPr>
          <p:cNvPr id="17" name="Titre 1"/>
          <p:cNvSpPr>
            <a:spLocks noGrp="1"/>
          </p:cNvSpPr>
          <p:nvPr>
            <p:ph type="title" hasCustomPrompt="1"/>
          </p:nvPr>
        </p:nvSpPr>
        <p:spPr>
          <a:xfrm>
            <a:off x="716424" y="540304"/>
            <a:ext cx="10972800" cy="720080"/>
          </a:xfrm>
          <a:prstGeom prst="rect">
            <a:avLst/>
          </a:prstGeom>
        </p:spPr>
        <p:txBody>
          <a:bodyPr>
            <a:noAutofit/>
          </a:bodyPr>
          <a:lstStyle>
            <a:lvl1pPr algn="l">
              <a:defRPr sz="2667" b="1"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r>
              <a:rPr lang="fr-FR" dirty="0"/>
              <a:t>Titre = </a:t>
            </a:r>
            <a:r>
              <a:rPr lang="fr-FR" dirty="0" err="1"/>
              <a:t>Verdana</a:t>
            </a:r>
            <a:r>
              <a:rPr lang="fr-FR" dirty="0"/>
              <a:t> 20 GRAS</a:t>
            </a:r>
            <a:endParaRPr lang="nl-BE" dirty="0"/>
          </a:p>
        </p:txBody>
      </p:sp>
      <p:sp>
        <p:nvSpPr>
          <p:cNvPr id="18" name="Slide Number Placeholder 5"/>
          <p:cNvSpPr>
            <a:spLocks noGrp="1"/>
          </p:cNvSpPr>
          <p:nvPr>
            <p:ph type="sldNum" sz="quarter" idx="4"/>
          </p:nvPr>
        </p:nvSpPr>
        <p:spPr>
          <a:xfrm>
            <a:off x="239349" y="6356351"/>
            <a:ext cx="828576" cy="365125"/>
          </a:xfrm>
          <a:prstGeom prst="rect">
            <a:avLst/>
          </a:prstGeom>
        </p:spPr>
        <p:txBody>
          <a:bodyPr/>
          <a:lstStyle>
            <a:lvl1pPr>
              <a:defRPr sz="14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85A7CF98-E399-477B-BE0D-02BDC82360BB}" type="slidenum">
              <a:rPr lang="nl-BE" smtClean="0"/>
              <a:pPr>
                <a:defRPr/>
              </a:pPr>
              <a:t>‹N°›</a:t>
            </a:fld>
            <a:endParaRPr lang="nl-BE" dirty="0"/>
          </a:p>
        </p:txBody>
      </p:sp>
    </p:spTree>
    <p:extLst>
      <p:ext uri="{BB962C8B-B14F-4D97-AF65-F5344CB8AC3E}">
        <p14:creationId xmlns:p14="http://schemas.microsoft.com/office/powerpoint/2010/main" val="19967259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13" name="Espace réservé du contenu 2"/>
          <p:cNvSpPr>
            <a:spLocks noGrp="1"/>
          </p:cNvSpPr>
          <p:nvPr>
            <p:ph idx="13" hasCustomPrompt="1"/>
          </p:nvPr>
        </p:nvSpPr>
        <p:spPr>
          <a:xfrm>
            <a:off x="691819" y="1691944"/>
            <a:ext cx="10972800" cy="4521365"/>
          </a:xfrm>
          <a:prstGeom prst="rect">
            <a:avLst/>
          </a:prstGeom>
        </p:spPr>
        <p:txBody>
          <a:bodyPr>
            <a:normAutofit/>
          </a:bodyPr>
          <a:lstStyle>
            <a:lvl1pPr>
              <a:buNone/>
              <a:defRPr sz="2133">
                <a:solidFill>
                  <a:srgbClr val="083060"/>
                </a:solidFill>
                <a:latin typeface="Verdana" panose="020B0604030504040204" pitchFamily="34" charset="0"/>
                <a:ea typeface="Verdana" panose="020B0604030504040204" pitchFamily="34" charset="0"/>
                <a:cs typeface="Verdana" panose="020B0604030504040204" pitchFamily="34" charset="0"/>
              </a:defRPr>
            </a:lvl1pPr>
          </a:lstStyle>
          <a:p>
            <a:pPr lvl="0"/>
            <a:r>
              <a:rPr lang="fr-FR" dirty="0"/>
              <a:t>Texte : </a:t>
            </a:r>
            <a:r>
              <a:rPr lang="fr-FR" dirty="0" err="1"/>
              <a:t>Verdana</a:t>
            </a:r>
            <a:r>
              <a:rPr lang="fr-FR" dirty="0"/>
              <a:t> 16 (si beaucoup de texte : 14)</a:t>
            </a: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861" y="5798278"/>
            <a:ext cx="1022147" cy="796199"/>
          </a:xfrm>
          <a:prstGeom prst="rect">
            <a:avLst/>
          </a:prstGeom>
        </p:spPr>
      </p:pic>
      <p:sp>
        <p:nvSpPr>
          <p:cNvPr id="17" name="Titre 1"/>
          <p:cNvSpPr>
            <a:spLocks noGrp="1"/>
          </p:cNvSpPr>
          <p:nvPr>
            <p:ph type="title" hasCustomPrompt="1"/>
          </p:nvPr>
        </p:nvSpPr>
        <p:spPr>
          <a:xfrm>
            <a:off x="691819" y="500675"/>
            <a:ext cx="10972800" cy="720080"/>
          </a:xfrm>
          <a:prstGeom prst="rect">
            <a:avLst/>
          </a:prstGeom>
        </p:spPr>
        <p:txBody>
          <a:bodyPr>
            <a:noAutofit/>
          </a:bodyPr>
          <a:lstStyle>
            <a:lvl1pPr algn="l">
              <a:defRPr sz="2667" b="1"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r>
              <a:rPr lang="fr-FR" dirty="0"/>
              <a:t>Titre = </a:t>
            </a:r>
            <a:r>
              <a:rPr lang="fr-FR" dirty="0" err="1"/>
              <a:t>Verdana</a:t>
            </a:r>
            <a:r>
              <a:rPr lang="fr-FR" dirty="0"/>
              <a:t> 20 GRAS</a:t>
            </a:r>
            <a:endParaRPr lang="nl-BE" dirty="0"/>
          </a:p>
        </p:txBody>
      </p:sp>
      <p:sp>
        <p:nvSpPr>
          <p:cNvPr id="18" name="Slide Number Placeholder 5"/>
          <p:cNvSpPr>
            <a:spLocks noGrp="1"/>
          </p:cNvSpPr>
          <p:nvPr>
            <p:ph type="sldNum" sz="quarter" idx="4"/>
          </p:nvPr>
        </p:nvSpPr>
        <p:spPr>
          <a:xfrm>
            <a:off x="239349" y="6356351"/>
            <a:ext cx="828576" cy="365125"/>
          </a:xfrm>
          <a:prstGeom prst="rect">
            <a:avLst/>
          </a:prstGeom>
        </p:spPr>
        <p:txBody>
          <a:bodyPr/>
          <a:lstStyle>
            <a:lvl1pPr>
              <a:defRPr sz="1867">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85A7CF98-E399-477B-BE0D-02BDC82360BB}" type="slidenum">
              <a:rPr lang="nl-BE" smtClean="0"/>
              <a:pPr>
                <a:defRPr/>
              </a:pPr>
              <a:t>‹N°›</a:t>
            </a:fld>
            <a:endParaRPr lang="nl-BE" dirty="0"/>
          </a:p>
        </p:txBody>
      </p:sp>
    </p:spTree>
    <p:extLst>
      <p:ext uri="{BB962C8B-B14F-4D97-AF65-F5344CB8AC3E}">
        <p14:creationId xmlns:p14="http://schemas.microsoft.com/office/powerpoint/2010/main" val="94250937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806061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 name="Rectangle 49"/>
          <p:cNvSpPr>
            <a:spLocks noGrp="1" noChangeArrowheads="1"/>
          </p:cNvSpPr>
          <p:nvPr>
            <p:ph idx="1"/>
          </p:nvPr>
        </p:nvSpPr>
        <p:spPr bwMode="auto">
          <a:xfrm>
            <a:off x="1007533" y="1600201"/>
            <a:ext cx="105748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Titre 1"/>
          <p:cNvSpPr>
            <a:spLocks noGrp="1"/>
          </p:cNvSpPr>
          <p:nvPr>
            <p:ph type="title"/>
          </p:nvPr>
        </p:nvSpPr>
        <p:spPr>
          <a:xfrm>
            <a:off x="609600" y="274638"/>
            <a:ext cx="10972800" cy="1143000"/>
          </a:xfrm>
        </p:spPr>
        <p:txBody>
          <a:bodyPr/>
          <a:lstStyle/>
          <a:p>
            <a:r>
              <a:rPr lang="fr-FR"/>
              <a:t>Modifiez le style du titre</a:t>
            </a:r>
            <a:endParaRPr lang="fr-BE"/>
          </a:p>
        </p:txBody>
      </p:sp>
    </p:spTree>
    <p:extLst>
      <p:ext uri="{BB962C8B-B14F-4D97-AF65-F5344CB8AC3E}">
        <p14:creationId xmlns:p14="http://schemas.microsoft.com/office/powerpoint/2010/main" val="1501304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668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32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209483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05052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F72BD-71BC-47B2-C7B8-3BA5ABFDC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0864E1A-68D5-36FA-F749-DCDD08B45E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5397500" cy="6858000"/>
          </a:xfrm>
          <a:prstGeom prst="rect">
            <a:avLst/>
          </a:prstGeom>
        </p:spPr>
      </p:pic>
      <p:pic>
        <p:nvPicPr>
          <p:cNvPr id="15" name="Picture 14">
            <a:extLst>
              <a:ext uri="{FF2B5EF4-FFF2-40B4-BE49-F238E27FC236}">
                <a16:creationId xmlns:a16="http://schemas.microsoft.com/office/drawing/2014/main" id="{4B31BE3B-3339-E60F-58A0-E9A7C18EF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5397500" cy="6858000"/>
          </a:xfrm>
          <a:prstGeom prst="rect">
            <a:avLst/>
          </a:prstGeom>
        </p:spPr>
      </p:pic>
      <p:sp>
        <p:nvSpPr>
          <p:cNvPr id="10" name="Title 1">
            <a:extLst>
              <a:ext uri="{FF2B5EF4-FFF2-40B4-BE49-F238E27FC236}">
                <a16:creationId xmlns:a16="http://schemas.microsoft.com/office/drawing/2014/main" id="{9A6D1211-3D2F-2BD3-9363-731FEAE04FD6}"/>
              </a:ext>
            </a:extLst>
          </p:cNvPr>
          <p:cNvSpPr>
            <a:spLocks noGrp="1"/>
          </p:cNvSpPr>
          <p:nvPr>
            <p:ph type="title" hasCustomPrompt="1"/>
          </p:nvPr>
        </p:nvSpPr>
        <p:spPr>
          <a:xfrm>
            <a:off x="1019099" y="1999434"/>
            <a:ext cx="4484012" cy="2264775"/>
          </a:xfrm>
        </p:spPr>
        <p:txBody>
          <a:bodyPr anchor="ctr"/>
          <a:lstStyle>
            <a:lvl1pPr>
              <a:defRPr sz="5760">
                <a:solidFill>
                  <a:schemeClr val="bg1"/>
                </a:solidFill>
              </a:defRPr>
            </a:lvl1pPr>
          </a:lstStyle>
          <a:p>
            <a:r>
              <a:rPr lang="en-BE" dirty="0"/>
              <a:t>Bienvenue!</a:t>
            </a:r>
          </a:p>
        </p:txBody>
      </p:sp>
      <p:pic>
        <p:nvPicPr>
          <p:cNvPr id="8" name="Picture 7">
            <a:extLst>
              <a:ext uri="{FF2B5EF4-FFF2-40B4-BE49-F238E27FC236}">
                <a16:creationId xmlns:a16="http://schemas.microsoft.com/office/drawing/2014/main" id="{52477BAF-A18F-FFD0-07C5-A0EEE137361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8507" y="5834335"/>
            <a:ext cx="5284429" cy="604797"/>
          </a:xfrm>
          <a:prstGeom prst="rect">
            <a:avLst/>
          </a:prstGeom>
          <a:effectLst/>
        </p:spPr>
      </p:pic>
    </p:spTree>
    <p:extLst>
      <p:ext uri="{BB962C8B-B14F-4D97-AF65-F5344CB8AC3E}">
        <p14:creationId xmlns:p14="http://schemas.microsoft.com/office/powerpoint/2010/main" val="24846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406528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204926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783607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770788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819254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036809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073928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288532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177089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Text + Photo">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26951AC7-105E-4C4F-B21F-244081E7323A}"/>
              </a:ext>
            </a:extLst>
          </p:cNvPr>
          <p:cNvSpPr>
            <a:spLocks noGrp="1"/>
          </p:cNvSpPr>
          <p:nvPr>
            <p:ph type="pic" sz="quarter" idx="10"/>
          </p:nvPr>
        </p:nvSpPr>
        <p:spPr>
          <a:xfrm>
            <a:off x="7439999" y="0"/>
            <a:ext cx="4752000" cy="6858000"/>
          </a:xfrm>
        </p:spPr>
        <p:txBody>
          <a:bodyPr lIns="720000" rIns="720000" anchor="ctr"/>
          <a:lstStyle>
            <a:lvl1pPr marL="0" indent="0" algn="ctr">
              <a:buNone/>
              <a:defRPr sz="1440"/>
            </a:lvl1pPr>
          </a:lstStyle>
          <a:p>
            <a:r>
              <a:rPr lang="fr-FR"/>
              <a:t>Cliquez sur l'icône pour ajouter une image</a:t>
            </a:r>
            <a:endParaRPr lang="en-US" dirty="0"/>
          </a:p>
        </p:txBody>
      </p:sp>
      <p:sp>
        <p:nvSpPr>
          <p:cNvPr id="4" name="Tekstvak 3"/>
          <p:cNvSpPr txBox="1"/>
          <p:nvPr/>
        </p:nvSpPr>
        <p:spPr>
          <a:xfrm>
            <a:off x="9484808" y="7012531"/>
            <a:ext cx="221677" cy="424732"/>
          </a:xfrm>
          <a:prstGeom prst="rect">
            <a:avLst/>
          </a:prstGeom>
          <a:noFill/>
        </p:spPr>
        <p:txBody>
          <a:bodyPr wrap="square" rtlCol="0">
            <a:spAutoFit/>
          </a:bodyPr>
          <a:lstStyle/>
          <a:p>
            <a:endParaRPr lang="en-GB" sz="2160" noProof="0">
              <a:solidFill>
                <a:srgbClr val="003366"/>
              </a:solidFill>
              <a:latin typeface="Calibri"/>
              <a:cs typeface="Calibri"/>
            </a:endParaRPr>
          </a:p>
        </p:txBody>
      </p:sp>
      <p:sp>
        <p:nvSpPr>
          <p:cNvPr id="15" name="Tijdelijke aanduiding voor inhoud 2">
            <a:extLst>
              <a:ext uri="{FF2B5EF4-FFF2-40B4-BE49-F238E27FC236}">
                <a16:creationId xmlns:a16="http://schemas.microsoft.com/office/drawing/2014/main" id="{17C1A40D-19AD-6044-A31D-E779CE0B26D5}"/>
              </a:ext>
            </a:extLst>
          </p:cNvPr>
          <p:cNvSpPr>
            <a:spLocks noGrp="1"/>
          </p:cNvSpPr>
          <p:nvPr>
            <p:ph idx="11"/>
          </p:nvPr>
        </p:nvSpPr>
        <p:spPr bwMode="gray">
          <a:xfrm>
            <a:off x="1140967" y="1814684"/>
            <a:ext cx="4799997" cy="4092765"/>
          </a:xfrm>
        </p:spPr>
        <p:txBody>
          <a:bodyPr/>
          <a:lstStyle>
            <a:lvl1pPr marL="0" indent="0">
              <a:lnSpc>
                <a:spcPct val="100000"/>
              </a:lnSpc>
              <a:buClr>
                <a:srgbClr val="0096DC"/>
              </a:buClr>
              <a:buFontTx/>
              <a:buNone/>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
        <p:nvSpPr>
          <p:cNvPr id="10" name="Titel 1">
            <a:extLst>
              <a:ext uri="{FF2B5EF4-FFF2-40B4-BE49-F238E27FC236}">
                <a16:creationId xmlns:a16="http://schemas.microsoft.com/office/drawing/2014/main" id="{4843E394-03BC-769C-07AB-6C2073F42013}"/>
              </a:ext>
            </a:extLst>
          </p:cNvPr>
          <p:cNvSpPr>
            <a:spLocks noGrp="1"/>
          </p:cNvSpPr>
          <p:nvPr>
            <p:ph type="title"/>
          </p:nvPr>
        </p:nvSpPr>
        <p:spPr>
          <a:xfrm>
            <a:off x="604799" y="604800"/>
            <a:ext cx="5968420" cy="491245"/>
          </a:xfrm>
        </p:spPr>
        <p:txBody>
          <a:bodyPr wrap="square" lIns="0">
            <a:spAutoFit/>
          </a:bodyPr>
          <a:lstStyle>
            <a:lvl1pPr>
              <a:defRPr baseline="0"/>
            </a:lvl1pPr>
          </a:lstStyle>
          <a:p>
            <a:r>
              <a:rPr lang="fr-FR" noProof="0"/>
              <a:t>Modifiez le style du titre</a:t>
            </a:r>
            <a:endParaRPr lang="en-GB" noProof="0" dirty="0"/>
          </a:p>
        </p:txBody>
      </p:sp>
      <p:sp>
        <p:nvSpPr>
          <p:cNvPr id="14" name="Slide Number Placeholder 4">
            <a:extLst>
              <a:ext uri="{FF2B5EF4-FFF2-40B4-BE49-F238E27FC236}">
                <a16:creationId xmlns:a16="http://schemas.microsoft.com/office/drawing/2014/main" id="{EB72D4DE-8BB3-4026-BA81-7BE00CD6877A}"/>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63090377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10" name="Tijdelijke aanduiding voor afbeelding 3"/>
          <p:cNvSpPr>
            <a:spLocks noGrp="1"/>
          </p:cNvSpPr>
          <p:nvPr>
            <p:ph type="pic" sz="quarter" idx="19"/>
          </p:nvPr>
        </p:nvSpPr>
        <p:spPr>
          <a:xfrm>
            <a:off x="0" y="-2"/>
            <a:ext cx="12192000" cy="5286043"/>
          </a:xfrm>
        </p:spPr>
        <p:txBody>
          <a:bodyPr lIns="1440000" rIns="1440000" anchor="ctr"/>
          <a:lstStyle>
            <a:lvl1pPr marL="0" indent="0" algn="ctr">
              <a:buNone/>
              <a:defRPr sz="1440">
                <a:solidFill>
                  <a:srgbClr val="003366"/>
                </a:solidFill>
                <a:latin typeface="Verdana"/>
                <a:cs typeface="Verdana"/>
              </a:defRPr>
            </a:lvl1pPr>
          </a:lstStyle>
          <a:p>
            <a:r>
              <a:rPr lang="fr-FR"/>
              <a:t>Cliquez sur l'icône pour ajouter une image</a:t>
            </a:r>
            <a:endParaRPr lang="fr-FR" dirty="0"/>
          </a:p>
        </p:txBody>
      </p:sp>
      <p:sp>
        <p:nvSpPr>
          <p:cNvPr id="7" name="Tijdelijke aanduiding voor inhoud 2">
            <a:extLst>
              <a:ext uri="{FF2B5EF4-FFF2-40B4-BE49-F238E27FC236}">
                <a16:creationId xmlns:a16="http://schemas.microsoft.com/office/drawing/2014/main" id="{A26DAFEF-1DCB-958E-1985-9C490DDEC18D}"/>
              </a:ext>
            </a:extLst>
          </p:cNvPr>
          <p:cNvSpPr>
            <a:spLocks noGrp="1"/>
          </p:cNvSpPr>
          <p:nvPr>
            <p:ph sz="half" idx="20"/>
          </p:nvPr>
        </p:nvSpPr>
        <p:spPr bwMode="gray">
          <a:xfrm>
            <a:off x="1413429" y="5535303"/>
            <a:ext cx="8640000" cy="723900"/>
          </a:xfrm>
        </p:spPr>
        <p:txBody>
          <a:bodyPr anchor="t">
            <a:normAutofit/>
          </a:bodyPr>
          <a:lstStyle>
            <a:lvl1pPr marL="0" indent="0" algn="ctr">
              <a:lnSpc>
                <a:spcPct val="90000"/>
              </a:lnSpc>
              <a:buNone/>
              <a:defRPr sz="1680" b="1" i="0">
                <a:latin typeface="Gilroy Bold" pitchFamily="2" charset="77"/>
              </a:defRPr>
            </a:lvl1pPr>
            <a:lvl2pPr>
              <a:lnSpc>
                <a:spcPct val="90000"/>
              </a:lnSpc>
              <a:defRPr sz="1920"/>
            </a:lvl2pPr>
            <a:lvl3pPr>
              <a:lnSpc>
                <a:spcPct val="90000"/>
              </a:lnSpc>
              <a:defRPr sz="1680"/>
            </a:lvl3pPr>
            <a:lvl4pPr>
              <a:lnSpc>
                <a:spcPct val="90000"/>
              </a:lnSpc>
              <a:defRPr sz="1440"/>
            </a:lvl4pPr>
            <a:lvl5pPr>
              <a:lnSpc>
                <a:spcPct val="90000"/>
              </a:lnSpc>
              <a:defRPr sz="1440"/>
            </a:lvl5pPr>
            <a:lvl6pPr>
              <a:defRPr sz="2160"/>
            </a:lvl6pPr>
            <a:lvl7pPr>
              <a:defRPr sz="2160"/>
            </a:lvl7pPr>
            <a:lvl8pPr>
              <a:defRPr sz="2160"/>
            </a:lvl8pPr>
            <a:lvl9pPr>
              <a:defRPr sz="2160"/>
            </a:lvl9pPr>
          </a:lstStyle>
          <a:p>
            <a:pPr lvl="0"/>
            <a:r>
              <a:rPr lang="fr-FR" noProof="0"/>
              <a:t>Cliquez pour modifier les styles du texte du masque</a:t>
            </a:r>
          </a:p>
        </p:txBody>
      </p:sp>
      <p:sp>
        <p:nvSpPr>
          <p:cNvPr id="8" name="Slide Number Placeholder 4">
            <a:extLst>
              <a:ext uri="{FF2B5EF4-FFF2-40B4-BE49-F238E27FC236}">
                <a16:creationId xmlns:a16="http://schemas.microsoft.com/office/drawing/2014/main" id="{DA76998D-BEA4-46EE-DC5F-44912F234C94}"/>
              </a:ext>
            </a:extLst>
          </p:cNvPr>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Tree>
    <p:extLst>
      <p:ext uri="{BB962C8B-B14F-4D97-AF65-F5344CB8AC3E}">
        <p14:creationId xmlns:p14="http://schemas.microsoft.com/office/powerpoint/2010/main" val="977581433"/>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Logo">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4B67787-4A81-914B-959D-B9BB7A9B2720}"/>
              </a:ext>
            </a:extLst>
          </p:cNvPr>
          <p:cNvSpPr>
            <a:spLocks noGrp="1"/>
          </p:cNvSpPr>
          <p:nvPr>
            <p:ph type="sldNum" sz="quarter" idx="4"/>
          </p:nvPr>
        </p:nvSpPr>
        <p:spPr>
          <a:xfrm>
            <a:off x="2" y="6223441"/>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sp>
        <p:nvSpPr>
          <p:cNvPr id="8" name="Titel 1">
            <a:extLst>
              <a:ext uri="{FF2B5EF4-FFF2-40B4-BE49-F238E27FC236}">
                <a16:creationId xmlns:a16="http://schemas.microsoft.com/office/drawing/2014/main" id="{D0FB8FD5-DF1A-358D-84A4-B9D2FE03CAD8}"/>
              </a:ext>
            </a:extLst>
          </p:cNvPr>
          <p:cNvSpPr>
            <a:spLocks noGrp="1"/>
          </p:cNvSpPr>
          <p:nvPr>
            <p:ph type="title" hasCustomPrompt="1"/>
          </p:nvPr>
        </p:nvSpPr>
        <p:spPr>
          <a:xfrm>
            <a:off x="604801" y="604801"/>
            <a:ext cx="9716068" cy="442121"/>
          </a:xfrm>
        </p:spPr>
        <p:txBody>
          <a:bodyPr lIns="0">
            <a:noAutofit/>
          </a:bodyPr>
          <a:lstStyle>
            <a:lvl1pPr>
              <a:defRPr baseline="0"/>
            </a:lvl1pPr>
          </a:lstStyle>
          <a:p>
            <a:r>
              <a:rPr lang="en-US" noProof="0" dirty="0"/>
              <a:t>Content</a:t>
            </a:r>
            <a:endParaRPr lang="en-GB" noProof="0" dirty="0"/>
          </a:p>
        </p:txBody>
      </p:sp>
      <p:sp>
        <p:nvSpPr>
          <p:cNvPr id="9" name="Tijdelijke aanduiding voor inhoud 2">
            <a:extLst>
              <a:ext uri="{FF2B5EF4-FFF2-40B4-BE49-F238E27FC236}">
                <a16:creationId xmlns:a16="http://schemas.microsoft.com/office/drawing/2014/main" id="{2B47D3AA-2274-6A97-D7F5-9DBADA42BADC}"/>
              </a:ext>
            </a:extLst>
          </p:cNvPr>
          <p:cNvSpPr>
            <a:spLocks noGrp="1"/>
          </p:cNvSpPr>
          <p:nvPr>
            <p:ph idx="10"/>
          </p:nvPr>
        </p:nvSpPr>
        <p:spPr bwMode="gray">
          <a:xfrm>
            <a:off x="1140967" y="1814684"/>
            <a:ext cx="9179901" cy="4092765"/>
          </a:xfrm>
        </p:spPr>
        <p:txBody>
          <a:bodyPr/>
          <a:lstStyle>
            <a:lvl1pPr marL="274313" indent="-274313">
              <a:lnSpc>
                <a:spcPct val="100000"/>
              </a:lnSpc>
              <a:spcAft>
                <a:spcPts val="2160"/>
              </a:spcAft>
              <a:buClr>
                <a:srgbClr val="0096DC"/>
              </a:buClr>
              <a:buFont typeface="+mj-lt"/>
              <a:buAutoNum type="arabicPeriod"/>
              <a:defRPr sz="1440"/>
            </a:lvl1pPr>
            <a:lvl2pPr>
              <a:buClr>
                <a:srgbClr val="00AEEF"/>
              </a:buClr>
              <a:defRPr/>
            </a:lvl2pPr>
            <a:lvl3pPr>
              <a:buClr>
                <a:srgbClr val="003366"/>
              </a:buClr>
              <a:defRPr/>
            </a:lvl3pPr>
            <a:lvl4pPr marL="862936" indent="0">
              <a:buClr>
                <a:srgbClr val="003366"/>
              </a:buClr>
              <a:buNone/>
              <a:defRPr/>
            </a:lvl4pPr>
            <a:lvl5pPr marL="1182965" indent="0">
              <a:buClr>
                <a:srgbClr val="003366"/>
              </a:buClr>
              <a:buNone/>
              <a:defRPr/>
            </a:lvl5pPr>
          </a:lstStyle>
          <a:p>
            <a:pPr lvl="0"/>
            <a:r>
              <a:rPr lang="fr-FR" noProof="0"/>
              <a:t>Cliquez pour modifier les styles du texte du masque</a:t>
            </a:r>
          </a:p>
        </p:txBody>
      </p:sp>
    </p:spTree>
    <p:extLst>
      <p:ext uri="{BB962C8B-B14F-4D97-AF65-F5344CB8AC3E}">
        <p14:creationId xmlns:p14="http://schemas.microsoft.com/office/powerpoint/2010/main" val="306942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Tekstvak 3"/>
          <p:cNvSpPr txBox="1"/>
          <p:nvPr/>
        </p:nvSpPr>
        <p:spPr>
          <a:xfrm>
            <a:off x="9484808" y="7012531"/>
            <a:ext cx="221677" cy="424732"/>
          </a:xfrm>
          <a:prstGeom prst="rect">
            <a:avLst/>
          </a:prstGeom>
          <a:noFill/>
        </p:spPr>
        <p:txBody>
          <a:bodyPr wrap="square" rtlCol="0">
            <a:spAutoFit/>
          </a:bodyPr>
          <a:lstStyle/>
          <a:p>
            <a:endParaRPr lang="en-GB" sz="2160" noProof="0">
              <a:solidFill>
                <a:srgbClr val="003366"/>
              </a:solidFill>
              <a:latin typeface="Calibri"/>
              <a:cs typeface="Calibri"/>
            </a:endParaRPr>
          </a:p>
        </p:txBody>
      </p:sp>
    </p:spTree>
    <p:extLst>
      <p:ext uri="{BB962C8B-B14F-4D97-AF65-F5344CB8AC3E}">
        <p14:creationId xmlns:p14="http://schemas.microsoft.com/office/powerpoint/2010/main" val="428156546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2.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4800" y="604801"/>
            <a:ext cx="10981440" cy="908047"/>
          </a:xfrm>
          <a:prstGeom prst="rect">
            <a:avLst/>
          </a:prstGeom>
        </p:spPr>
        <p:txBody>
          <a:bodyPr vert="horz" lIns="0" tIns="0" rIns="0" bIns="0" rtlCol="0" anchor="t" anchorCtr="0">
            <a:noAutofit/>
          </a:bodyPr>
          <a:lstStyle/>
          <a:p>
            <a:endParaRPr lang="en-GB" noProof="0" dirty="0"/>
          </a:p>
        </p:txBody>
      </p:sp>
      <p:sp>
        <p:nvSpPr>
          <p:cNvPr id="3" name="Tijdelijke aanduiding voor tekst 2"/>
          <p:cNvSpPr>
            <a:spLocks noGrp="1"/>
          </p:cNvSpPr>
          <p:nvPr>
            <p:ph type="body" idx="1"/>
          </p:nvPr>
        </p:nvSpPr>
        <p:spPr>
          <a:xfrm>
            <a:off x="1132110" y="1587070"/>
            <a:ext cx="9188761" cy="4247265"/>
          </a:xfrm>
          <a:prstGeom prst="rect">
            <a:avLst/>
          </a:prstGeom>
        </p:spPr>
        <p:txBody>
          <a:bodyPr vert="horz" lIns="91440" tIns="45720" rIns="91440" bIns="45720" rtlCol="0">
            <a:noAutofit/>
          </a:body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3"/>
            <a:endParaRPr lang="en-GB" noProof="0" dirty="0"/>
          </a:p>
        </p:txBody>
      </p:sp>
      <p:sp>
        <p:nvSpPr>
          <p:cNvPr id="5" name="Slide Number Placeholder 4"/>
          <p:cNvSpPr>
            <a:spLocks noGrp="1"/>
          </p:cNvSpPr>
          <p:nvPr>
            <p:ph type="sldNum" sz="quarter" idx="4"/>
          </p:nvPr>
        </p:nvSpPr>
        <p:spPr>
          <a:xfrm>
            <a:off x="2" y="6156385"/>
            <a:ext cx="845993" cy="363855"/>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pic>
        <p:nvPicPr>
          <p:cNvPr id="7" name="Picture 6">
            <a:extLst>
              <a:ext uri="{FF2B5EF4-FFF2-40B4-BE49-F238E27FC236}">
                <a16:creationId xmlns:a16="http://schemas.microsoft.com/office/drawing/2014/main" id="{F0BAAC96-5192-234B-9F10-D671CFB154C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500067" y="190696"/>
            <a:ext cx="1445251" cy="190291"/>
          </a:xfrm>
          <a:prstGeom prst="rect">
            <a:avLst/>
          </a:prstGeom>
        </p:spPr>
      </p:pic>
      <p:pic>
        <p:nvPicPr>
          <p:cNvPr id="12" name="Picture 11">
            <a:extLst>
              <a:ext uri="{FF2B5EF4-FFF2-40B4-BE49-F238E27FC236}">
                <a16:creationId xmlns:a16="http://schemas.microsoft.com/office/drawing/2014/main" id="{ACF8A0F1-8AFB-164E-E35A-A25850335BFF}"/>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p:blipFill>
        <p:spPr>
          <a:xfrm>
            <a:off x="10475941" y="5834335"/>
            <a:ext cx="2608195" cy="604799"/>
          </a:xfrm>
          <a:prstGeom prst="rect">
            <a:avLst/>
          </a:prstGeom>
        </p:spPr>
      </p:pic>
      <p:sp>
        <p:nvSpPr>
          <p:cNvPr id="6" name="MSIPCMContentMarking" descr="{&quot;HashCode&quot;:417909460,&quot;Placement&quot;:&quot;Header&quot;,&quot;Top&quot;:0.0,&quot;Left&quot;:453.295349,&quot;SlideWidth&quot;:960,&quot;SlideHeight&quot;:540}">
            <a:extLst>
              <a:ext uri="{FF2B5EF4-FFF2-40B4-BE49-F238E27FC236}">
                <a16:creationId xmlns:a16="http://schemas.microsoft.com/office/drawing/2014/main" id="{1456B8D7-B543-C1D3-C63C-2E195CA25259}"/>
              </a:ext>
            </a:extLst>
          </p:cNvPr>
          <p:cNvSpPr txBox="1"/>
          <p:nvPr userDrawn="1"/>
        </p:nvSpPr>
        <p:spPr>
          <a:xfrm>
            <a:off x="5756851"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fr-BE" sz="1000">
                <a:solidFill>
                  <a:srgbClr val="000000"/>
                </a:solidFill>
                <a:latin typeface="Calibri" panose="020F0502020204030204" pitchFamily="34" charset="0"/>
              </a:rPr>
              <a:t>Internal</a:t>
            </a:r>
            <a:endParaRPr lang="fr-BE"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646312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609579" rtl="0" eaLnBrk="1" latinLnBrk="0" hangingPunct="1">
        <a:lnSpc>
          <a:spcPct val="85000"/>
        </a:lnSpc>
        <a:spcBef>
          <a:spcPct val="0"/>
        </a:spcBef>
        <a:buNone/>
        <a:defRPr sz="3733" b="1" i="0" kern="1200" baseline="0">
          <a:solidFill>
            <a:srgbClr val="0097DB"/>
          </a:solidFill>
          <a:latin typeface="Gilroy Bold" pitchFamily="2" charset="77"/>
          <a:ea typeface="+mj-ea"/>
          <a:cs typeface="Verdana"/>
        </a:defRPr>
      </a:lvl1pPr>
    </p:titleStyle>
    <p:bodyStyle>
      <a:lvl1pPr marL="359820" indent="-359820" algn="l" defTabSz="609579" rtl="0" eaLnBrk="1" latinLnBrk="0" hangingPunct="1">
        <a:lnSpc>
          <a:spcPct val="100000"/>
        </a:lnSpc>
        <a:spcBef>
          <a:spcPts val="0"/>
        </a:spcBef>
        <a:spcAft>
          <a:spcPts val="800"/>
        </a:spcAft>
        <a:buClr>
          <a:srgbClr val="0096DC"/>
        </a:buClr>
        <a:buFont typeface="Arial" panose="020B0604020202020204" pitchFamily="34" charset="0"/>
        <a:buChar char="•"/>
        <a:defRPr sz="1600" b="0" i="0" kern="1200" baseline="0">
          <a:solidFill>
            <a:srgbClr val="0C294F"/>
          </a:solidFill>
          <a:latin typeface="+mn-lt"/>
          <a:ea typeface="+mn-ea"/>
          <a:cs typeface="Verdana"/>
        </a:defRPr>
      </a:lvl1pPr>
      <a:lvl2pPr marL="719641" indent="-359820" algn="l" defTabSz="609579" rtl="0" eaLnBrk="1" latinLnBrk="0" hangingPunct="1">
        <a:lnSpc>
          <a:spcPct val="100000"/>
        </a:lnSpc>
        <a:spcBef>
          <a:spcPts val="0"/>
        </a:spcBef>
        <a:spcAft>
          <a:spcPts val="800"/>
        </a:spcAft>
        <a:buClr>
          <a:srgbClr val="0096DC"/>
        </a:buClr>
        <a:buFont typeface="Lucida Grande"/>
        <a:buChar char="-"/>
        <a:tabLst/>
        <a:defRPr sz="1600" b="0" i="0" kern="1200" baseline="0">
          <a:solidFill>
            <a:srgbClr val="0C294F"/>
          </a:solidFill>
          <a:latin typeface="+mn-lt"/>
          <a:ea typeface="+mn-ea"/>
          <a:cs typeface="Verdana"/>
        </a:defRPr>
      </a:lvl2pPr>
      <a:lvl3pPr marL="954583" indent="-237059" algn="l" defTabSz="609579" rtl="0" eaLnBrk="1" latinLnBrk="0" hangingPunct="1">
        <a:lnSpc>
          <a:spcPct val="100000"/>
        </a:lnSpc>
        <a:spcBef>
          <a:spcPts val="0"/>
        </a:spcBef>
        <a:spcAft>
          <a:spcPts val="800"/>
        </a:spcAft>
        <a:buClr>
          <a:srgbClr val="003366"/>
        </a:buClr>
        <a:buFont typeface="Arial" panose="020B0604020202020204" pitchFamily="34" charset="0"/>
        <a:buChar char="•"/>
        <a:defRPr sz="1600" b="0" i="0" kern="1200">
          <a:solidFill>
            <a:srgbClr val="0C294F"/>
          </a:solidFill>
          <a:latin typeface="+mn-lt"/>
          <a:ea typeface="+mn-ea"/>
          <a:cs typeface="Verdana"/>
        </a:defRPr>
      </a:lvl3pPr>
      <a:lvl4pPr marL="1187408" indent="-228592" algn="l" defTabSz="609579" rtl="0" eaLnBrk="1" latinLnBrk="0" hangingPunct="1">
        <a:lnSpc>
          <a:spcPct val="100000"/>
        </a:lnSpc>
        <a:spcBef>
          <a:spcPts val="0"/>
        </a:spcBef>
        <a:spcAft>
          <a:spcPts val="800"/>
        </a:spcAft>
        <a:buClr>
          <a:srgbClr val="003366"/>
        </a:buClr>
        <a:buFont typeface="Lucida Grande"/>
        <a:buChar char="-"/>
        <a:defRPr sz="1600" b="0" i="0" kern="1200">
          <a:solidFill>
            <a:srgbClr val="0C294F"/>
          </a:solidFill>
          <a:latin typeface="+mn-lt"/>
          <a:ea typeface="+mn-ea"/>
          <a:cs typeface="+mn-cs"/>
        </a:defRPr>
      </a:lvl4pPr>
      <a:lvl5pPr marL="1551463" indent="-237059" algn="l" defTabSz="609579" rtl="0" eaLnBrk="1" latinLnBrk="0" hangingPunct="1">
        <a:spcBef>
          <a:spcPts val="0"/>
        </a:spcBef>
        <a:spcAft>
          <a:spcPts val="1067"/>
        </a:spcAft>
        <a:buClr>
          <a:srgbClr val="003366"/>
        </a:buClr>
        <a:buFont typeface="Arial"/>
        <a:buChar char="•"/>
        <a:defRPr sz="2133" kern="1200">
          <a:solidFill>
            <a:srgbClr val="003366"/>
          </a:solidFill>
          <a:latin typeface="Calibri"/>
          <a:ea typeface="+mn-ea"/>
          <a:cs typeface="+mn-cs"/>
        </a:defRPr>
      </a:lvl5pPr>
      <a:lvl6pPr marL="3352683" indent="-304788" algn="l" defTabSz="609579" rtl="0" eaLnBrk="1" latinLnBrk="0" hangingPunct="1">
        <a:spcBef>
          <a:spcPct val="20000"/>
        </a:spcBef>
        <a:buFont typeface="Arial"/>
        <a:buChar char="•"/>
        <a:defRPr sz="2667" kern="1200">
          <a:solidFill>
            <a:schemeClr val="tx1"/>
          </a:solidFill>
          <a:latin typeface="+mn-lt"/>
          <a:ea typeface="+mn-ea"/>
          <a:cs typeface="+mn-cs"/>
        </a:defRPr>
      </a:lvl6pPr>
      <a:lvl7pPr marL="3962261" indent="-304788" algn="l" defTabSz="609579" rtl="0" eaLnBrk="1" latinLnBrk="0" hangingPunct="1">
        <a:spcBef>
          <a:spcPct val="20000"/>
        </a:spcBef>
        <a:buFont typeface="Arial"/>
        <a:buChar char="•"/>
        <a:defRPr sz="2667" kern="1200">
          <a:solidFill>
            <a:schemeClr val="tx1"/>
          </a:solidFill>
          <a:latin typeface="+mn-lt"/>
          <a:ea typeface="+mn-ea"/>
          <a:cs typeface="+mn-cs"/>
        </a:defRPr>
      </a:lvl7pPr>
      <a:lvl8pPr marL="4571840" indent="-304788" algn="l" defTabSz="609579" rtl="0" eaLnBrk="1" latinLnBrk="0" hangingPunct="1">
        <a:spcBef>
          <a:spcPct val="20000"/>
        </a:spcBef>
        <a:buFont typeface="Arial"/>
        <a:buChar char="•"/>
        <a:defRPr sz="2667" kern="1200">
          <a:solidFill>
            <a:schemeClr val="tx1"/>
          </a:solidFill>
          <a:latin typeface="+mn-lt"/>
          <a:ea typeface="+mn-ea"/>
          <a:cs typeface="+mn-cs"/>
        </a:defRPr>
      </a:lvl8pPr>
      <a:lvl9pPr marL="5181418" indent="-304788" algn="l" defTabSz="60957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79" rtl="0" eaLnBrk="1" latinLnBrk="0" hangingPunct="1">
        <a:defRPr sz="2400" kern="1200">
          <a:solidFill>
            <a:schemeClr val="tx1"/>
          </a:solidFill>
          <a:latin typeface="+mn-lt"/>
          <a:ea typeface="+mn-ea"/>
          <a:cs typeface="+mn-cs"/>
        </a:defRPr>
      </a:lvl1pPr>
      <a:lvl2pPr marL="609579" algn="l" defTabSz="609579" rtl="0" eaLnBrk="1" latinLnBrk="0" hangingPunct="1">
        <a:defRPr sz="2400" kern="1200">
          <a:solidFill>
            <a:schemeClr val="tx1"/>
          </a:solidFill>
          <a:latin typeface="+mn-lt"/>
          <a:ea typeface="+mn-ea"/>
          <a:cs typeface="+mn-cs"/>
        </a:defRPr>
      </a:lvl2pPr>
      <a:lvl3pPr marL="1219158" algn="l" defTabSz="609579" rtl="0" eaLnBrk="1" latinLnBrk="0" hangingPunct="1">
        <a:defRPr sz="2400" kern="1200">
          <a:solidFill>
            <a:schemeClr val="tx1"/>
          </a:solidFill>
          <a:latin typeface="+mn-lt"/>
          <a:ea typeface="+mn-ea"/>
          <a:cs typeface="+mn-cs"/>
        </a:defRPr>
      </a:lvl3pPr>
      <a:lvl4pPr marL="1828737" algn="l" defTabSz="609579" rtl="0" eaLnBrk="1" latinLnBrk="0" hangingPunct="1">
        <a:defRPr sz="2400" kern="1200">
          <a:solidFill>
            <a:schemeClr val="tx1"/>
          </a:solidFill>
          <a:latin typeface="+mn-lt"/>
          <a:ea typeface="+mn-ea"/>
          <a:cs typeface="+mn-cs"/>
        </a:defRPr>
      </a:lvl4pPr>
      <a:lvl5pPr marL="2438315" algn="l" defTabSz="609579" rtl="0" eaLnBrk="1" latinLnBrk="0" hangingPunct="1">
        <a:defRPr sz="2400" kern="1200">
          <a:solidFill>
            <a:schemeClr val="tx1"/>
          </a:solidFill>
          <a:latin typeface="+mn-lt"/>
          <a:ea typeface="+mn-ea"/>
          <a:cs typeface="+mn-cs"/>
        </a:defRPr>
      </a:lvl5pPr>
      <a:lvl6pPr marL="3047894" algn="l" defTabSz="609579" rtl="0" eaLnBrk="1" latinLnBrk="0" hangingPunct="1">
        <a:defRPr sz="2400" kern="1200">
          <a:solidFill>
            <a:schemeClr val="tx1"/>
          </a:solidFill>
          <a:latin typeface="+mn-lt"/>
          <a:ea typeface="+mn-ea"/>
          <a:cs typeface="+mn-cs"/>
        </a:defRPr>
      </a:lvl6pPr>
      <a:lvl7pPr marL="3657473" algn="l" defTabSz="609579" rtl="0" eaLnBrk="1" latinLnBrk="0" hangingPunct="1">
        <a:defRPr sz="2400" kern="1200">
          <a:solidFill>
            <a:schemeClr val="tx1"/>
          </a:solidFill>
          <a:latin typeface="+mn-lt"/>
          <a:ea typeface="+mn-ea"/>
          <a:cs typeface="+mn-cs"/>
        </a:defRPr>
      </a:lvl7pPr>
      <a:lvl8pPr marL="4267051" algn="l" defTabSz="609579" rtl="0" eaLnBrk="1" latinLnBrk="0" hangingPunct="1">
        <a:defRPr sz="2400" kern="1200">
          <a:solidFill>
            <a:schemeClr val="tx1"/>
          </a:solidFill>
          <a:latin typeface="+mn-lt"/>
          <a:ea typeface="+mn-ea"/>
          <a:cs typeface="+mn-cs"/>
        </a:defRPr>
      </a:lvl8pPr>
      <a:lvl9pPr marL="4876629" algn="l" defTabSz="60957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4800" y="604800"/>
            <a:ext cx="10981440" cy="908047"/>
          </a:xfrm>
          <a:prstGeom prst="rect">
            <a:avLst/>
          </a:prstGeom>
        </p:spPr>
        <p:txBody>
          <a:bodyPr vert="horz" lIns="0" tIns="0" rIns="0" bIns="0" rtlCol="0" anchor="t" anchorCtr="0">
            <a:noAutofit/>
          </a:bodyPr>
          <a:lstStyle/>
          <a:p>
            <a:endParaRPr lang="en-GB" noProof="0" dirty="0"/>
          </a:p>
        </p:txBody>
      </p:sp>
      <p:sp>
        <p:nvSpPr>
          <p:cNvPr id="3" name="Tijdelijke aanduiding voor tekst 2"/>
          <p:cNvSpPr>
            <a:spLocks noGrp="1"/>
          </p:cNvSpPr>
          <p:nvPr>
            <p:ph type="body" idx="1"/>
          </p:nvPr>
        </p:nvSpPr>
        <p:spPr>
          <a:xfrm>
            <a:off x="1132110" y="1587069"/>
            <a:ext cx="9188761" cy="4247266"/>
          </a:xfrm>
          <a:prstGeom prst="rect">
            <a:avLst/>
          </a:prstGeom>
        </p:spPr>
        <p:txBody>
          <a:bodyPr vert="horz" lIns="91440" tIns="45720" rIns="91440" bIns="45720" rtlCol="0">
            <a:noAutofit/>
          </a:body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3"/>
            <a:endParaRPr lang="en-GB" noProof="0" dirty="0"/>
          </a:p>
        </p:txBody>
      </p:sp>
      <p:sp>
        <p:nvSpPr>
          <p:cNvPr id="5" name="Slide Number Placeholder 4"/>
          <p:cNvSpPr>
            <a:spLocks noGrp="1"/>
          </p:cNvSpPr>
          <p:nvPr>
            <p:ph type="sldNum" sz="quarter" idx="4"/>
          </p:nvPr>
        </p:nvSpPr>
        <p:spPr>
          <a:xfrm>
            <a:off x="1" y="6156384"/>
            <a:ext cx="845993" cy="363854"/>
          </a:xfrm>
          <a:prstGeom prst="rect">
            <a:avLst/>
          </a:prstGeom>
        </p:spPr>
        <p:txBody>
          <a:bodyPr vert="horz" lIns="91440" tIns="45720" rIns="91440" bIns="45720" rtlCol="0" anchor="ctr"/>
          <a:lstStyle>
            <a:lvl1pPr algn="ctr">
              <a:defRPr sz="720" b="1" i="0">
                <a:solidFill>
                  <a:srgbClr val="0096DC"/>
                </a:solidFill>
                <a:latin typeface="Gilroy Bold" pitchFamily="2" charset="77"/>
                <a:cs typeface="Verdana"/>
              </a:defRPr>
            </a:lvl1pPr>
          </a:lstStyle>
          <a:p>
            <a:fld id="{BE7BFF24-2C35-3444-B615-6A3C0CF587B2}" type="slidenum">
              <a:rPr lang="en-US" smtClean="0"/>
              <a:pPr/>
              <a:t>‹N°›</a:t>
            </a:fld>
            <a:endParaRPr lang="en-US" dirty="0"/>
          </a:p>
        </p:txBody>
      </p:sp>
      <p:pic>
        <p:nvPicPr>
          <p:cNvPr id="7" name="Picture 6">
            <a:extLst>
              <a:ext uri="{FF2B5EF4-FFF2-40B4-BE49-F238E27FC236}">
                <a16:creationId xmlns:a16="http://schemas.microsoft.com/office/drawing/2014/main" id="{F0BAAC96-5192-234B-9F10-D671CFB154C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500067" y="190696"/>
            <a:ext cx="1445250" cy="190291"/>
          </a:xfrm>
          <a:prstGeom prst="rect">
            <a:avLst/>
          </a:prstGeom>
        </p:spPr>
      </p:pic>
      <p:pic>
        <p:nvPicPr>
          <p:cNvPr id="12" name="Picture 11">
            <a:extLst>
              <a:ext uri="{FF2B5EF4-FFF2-40B4-BE49-F238E27FC236}">
                <a16:creationId xmlns:a16="http://schemas.microsoft.com/office/drawing/2014/main" id="{ACF8A0F1-8AFB-164E-E35A-A25850335BFF}"/>
              </a:ext>
            </a:extLst>
          </p:cNvPr>
          <p:cNvPicPr>
            <a:picLocks noChangeAspect="1"/>
          </p:cNvPicPr>
          <p:nvPr userDrawn="1"/>
        </p:nvPicPr>
        <p:blipFill>
          <a:blip r:embed="rId32" cstate="print">
            <a:extLst>
              <a:ext uri="{28A0092B-C50C-407E-A947-70E740481C1C}">
                <a14:useLocalDpi xmlns:a14="http://schemas.microsoft.com/office/drawing/2010/main" val="0"/>
              </a:ext>
            </a:extLst>
          </a:blip>
          <a:srcRect/>
          <a:stretch/>
        </p:blipFill>
        <p:spPr>
          <a:xfrm>
            <a:off x="10475942" y="5834335"/>
            <a:ext cx="2608194" cy="604799"/>
          </a:xfrm>
          <a:prstGeom prst="rect">
            <a:avLst/>
          </a:prstGeom>
        </p:spPr>
      </p:pic>
      <p:sp>
        <p:nvSpPr>
          <p:cNvPr id="4" name="MSIPCMContentMarking" descr="{&quot;HashCode&quot;:417909460,&quot;Placement&quot;:&quot;Header&quot;,&quot;Top&quot;:0.0,&quot;Left&quot;:453.295349,&quot;SlideWidth&quot;:960,&quot;SlideHeight&quot;:540}">
            <a:extLst>
              <a:ext uri="{FF2B5EF4-FFF2-40B4-BE49-F238E27FC236}">
                <a16:creationId xmlns:a16="http://schemas.microsoft.com/office/drawing/2014/main" id="{5DBF2AFF-CC9A-EEA7-CC34-4842C50FF223}"/>
              </a:ext>
            </a:extLst>
          </p:cNvPr>
          <p:cNvSpPr txBox="1"/>
          <p:nvPr userDrawn="1"/>
        </p:nvSpPr>
        <p:spPr>
          <a:xfrm>
            <a:off x="5756851"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fr-BE" sz="1000">
                <a:solidFill>
                  <a:srgbClr val="000000"/>
                </a:solidFill>
                <a:latin typeface="Calibri" panose="020F0502020204030204" pitchFamily="34" charset="0"/>
              </a:rPr>
              <a:t>Internal</a:t>
            </a:r>
            <a:endParaRPr lang="fr-BE"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59689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Lst>
  <p:hf hdr="0" dt="0"/>
  <p:txStyles>
    <p:titleStyle>
      <a:lvl1pPr algn="l" defTabSz="548635" rtl="0" eaLnBrk="1" latinLnBrk="0" hangingPunct="1">
        <a:lnSpc>
          <a:spcPct val="85000"/>
        </a:lnSpc>
        <a:spcBef>
          <a:spcPct val="0"/>
        </a:spcBef>
        <a:buNone/>
        <a:defRPr sz="3360" b="1" i="0" kern="1200" baseline="0">
          <a:solidFill>
            <a:srgbClr val="0097DB"/>
          </a:solidFill>
          <a:latin typeface="Gilroy Bold" pitchFamily="2" charset="77"/>
          <a:ea typeface="+mj-ea"/>
          <a:cs typeface="Verdana"/>
        </a:defRPr>
      </a:lvl1pPr>
    </p:titleStyle>
    <p:bodyStyle>
      <a:lvl1pPr marL="323846" indent="-323846" algn="l" defTabSz="548635" rtl="0" eaLnBrk="1" latinLnBrk="0" hangingPunct="1">
        <a:lnSpc>
          <a:spcPct val="100000"/>
        </a:lnSpc>
        <a:spcBef>
          <a:spcPts val="0"/>
        </a:spcBef>
        <a:spcAft>
          <a:spcPts val="720"/>
        </a:spcAft>
        <a:buClr>
          <a:srgbClr val="0096DC"/>
        </a:buClr>
        <a:buFont typeface="Arial" panose="020B0604020202020204" pitchFamily="34" charset="0"/>
        <a:buChar char="•"/>
        <a:defRPr sz="1440" b="0" i="0" kern="1200" baseline="0">
          <a:solidFill>
            <a:srgbClr val="0C294F"/>
          </a:solidFill>
          <a:latin typeface="+mn-lt"/>
          <a:ea typeface="+mn-ea"/>
          <a:cs typeface="Verdana"/>
        </a:defRPr>
      </a:lvl1pPr>
      <a:lvl2pPr marL="647693" indent="-323846" algn="l" defTabSz="548635" rtl="0" eaLnBrk="1" latinLnBrk="0" hangingPunct="1">
        <a:lnSpc>
          <a:spcPct val="100000"/>
        </a:lnSpc>
        <a:spcBef>
          <a:spcPts val="0"/>
        </a:spcBef>
        <a:spcAft>
          <a:spcPts val="720"/>
        </a:spcAft>
        <a:buClr>
          <a:srgbClr val="0096DC"/>
        </a:buClr>
        <a:buFont typeface="Lucida Grande"/>
        <a:buChar char="-"/>
        <a:tabLst/>
        <a:defRPr sz="1440" b="0" i="0" kern="1200" baseline="0">
          <a:solidFill>
            <a:srgbClr val="0C294F"/>
          </a:solidFill>
          <a:latin typeface="+mn-lt"/>
          <a:ea typeface="+mn-ea"/>
          <a:cs typeface="Verdana"/>
        </a:defRPr>
      </a:lvl2pPr>
      <a:lvl3pPr marL="859146" indent="-213359" algn="l" defTabSz="548635" rtl="0" eaLnBrk="1" latinLnBrk="0" hangingPunct="1">
        <a:lnSpc>
          <a:spcPct val="100000"/>
        </a:lnSpc>
        <a:spcBef>
          <a:spcPts val="0"/>
        </a:spcBef>
        <a:spcAft>
          <a:spcPts val="720"/>
        </a:spcAft>
        <a:buClr>
          <a:srgbClr val="003366"/>
        </a:buClr>
        <a:buFont typeface="Arial" panose="020B0604020202020204" pitchFamily="34" charset="0"/>
        <a:buChar char="•"/>
        <a:defRPr sz="1440" b="0" i="0" kern="1200">
          <a:solidFill>
            <a:srgbClr val="0C294F"/>
          </a:solidFill>
          <a:latin typeface="+mn-lt"/>
          <a:ea typeface="+mn-ea"/>
          <a:cs typeface="Verdana"/>
        </a:defRPr>
      </a:lvl3pPr>
      <a:lvl4pPr marL="1068694" indent="-205738" algn="l" defTabSz="548635" rtl="0" eaLnBrk="1" latinLnBrk="0" hangingPunct="1">
        <a:lnSpc>
          <a:spcPct val="100000"/>
        </a:lnSpc>
        <a:spcBef>
          <a:spcPts val="0"/>
        </a:spcBef>
        <a:spcAft>
          <a:spcPts val="720"/>
        </a:spcAft>
        <a:buClr>
          <a:srgbClr val="003366"/>
        </a:buClr>
        <a:buFont typeface="Lucida Grande"/>
        <a:buChar char="-"/>
        <a:defRPr sz="1440" b="0" i="0" kern="1200">
          <a:solidFill>
            <a:srgbClr val="0C294F"/>
          </a:solidFill>
          <a:latin typeface="+mn-lt"/>
          <a:ea typeface="+mn-ea"/>
          <a:cs typeface="+mn-cs"/>
        </a:defRPr>
      </a:lvl4pPr>
      <a:lvl5pPr marL="1396351" indent="-213359" algn="l" defTabSz="548635" rtl="0" eaLnBrk="1" latinLnBrk="0" hangingPunct="1">
        <a:spcBef>
          <a:spcPts val="0"/>
        </a:spcBef>
        <a:spcAft>
          <a:spcPts val="960"/>
        </a:spcAft>
        <a:buClr>
          <a:srgbClr val="003366"/>
        </a:buClr>
        <a:buFont typeface="Arial"/>
        <a:buChar char="•"/>
        <a:defRPr sz="1920" kern="1200">
          <a:solidFill>
            <a:srgbClr val="003366"/>
          </a:solidFill>
          <a:latin typeface="Calibri"/>
          <a:ea typeface="+mn-ea"/>
          <a:cs typeface="+mn-cs"/>
        </a:defRPr>
      </a:lvl5pPr>
      <a:lvl6pPr marL="3017490" indent="-274316" algn="l" defTabSz="548635" rtl="0" eaLnBrk="1" latinLnBrk="0" hangingPunct="1">
        <a:spcBef>
          <a:spcPct val="20000"/>
        </a:spcBef>
        <a:buFont typeface="Arial"/>
        <a:buChar char="•"/>
        <a:defRPr sz="2400" kern="1200">
          <a:solidFill>
            <a:schemeClr val="tx1"/>
          </a:solidFill>
          <a:latin typeface="+mn-lt"/>
          <a:ea typeface="+mn-ea"/>
          <a:cs typeface="+mn-cs"/>
        </a:defRPr>
      </a:lvl6pPr>
      <a:lvl7pPr marL="3566124" indent="-274316" algn="l" defTabSz="548635" rtl="0" eaLnBrk="1" latinLnBrk="0" hangingPunct="1">
        <a:spcBef>
          <a:spcPct val="20000"/>
        </a:spcBef>
        <a:buFont typeface="Arial"/>
        <a:buChar char="•"/>
        <a:defRPr sz="2400" kern="1200">
          <a:solidFill>
            <a:schemeClr val="tx1"/>
          </a:solidFill>
          <a:latin typeface="+mn-lt"/>
          <a:ea typeface="+mn-ea"/>
          <a:cs typeface="+mn-cs"/>
        </a:defRPr>
      </a:lvl7pPr>
      <a:lvl8pPr marL="4114759" indent="-274316" algn="l" defTabSz="548635" rtl="0" eaLnBrk="1" latinLnBrk="0" hangingPunct="1">
        <a:spcBef>
          <a:spcPct val="20000"/>
        </a:spcBef>
        <a:buFont typeface="Arial"/>
        <a:buChar char="•"/>
        <a:defRPr sz="2400" kern="1200">
          <a:solidFill>
            <a:schemeClr val="tx1"/>
          </a:solidFill>
          <a:latin typeface="+mn-lt"/>
          <a:ea typeface="+mn-ea"/>
          <a:cs typeface="+mn-cs"/>
        </a:defRPr>
      </a:lvl8pPr>
      <a:lvl9pPr marL="4663393" indent="-274316" algn="l" defTabSz="548635"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nl-NL"/>
      </a:defPPr>
      <a:lvl1pPr marL="0" algn="l" defTabSz="548635" rtl="0" eaLnBrk="1" latinLnBrk="0" hangingPunct="1">
        <a:defRPr sz="2160" kern="1200">
          <a:solidFill>
            <a:schemeClr val="tx1"/>
          </a:solidFill>
          <a:latin typeface="+mn-lt"/>
          <a:ea typeface="+mn-ea"/>
          <a:cs typeface="+mn-cs"/>
        </a:defRPr>
      </a:lvl1pPr>
      <a:lvl2pPr marL="548635" algn="l" defTabSz="548635" rtl="0" eaLnBrk="1" latinLnBrk="0" hangingPunct="1">
        <a:defRPr sz="2160" kern="1200">
          <a:solidFill>
            <a:schemeClr val="tx1"/>
          </a:solidFill>
          <a:latin typeface="+mn-lt"/>
          <a:ea typeface="+mn-ea"/>
          <a:cs typeface="+mn-cs"/>
        </a:defRPr>
      </a:lvl2pPr>
      <a:lvl3pPr marL="1097269" algn="l" defTabSz="548635" rtl="0" eaLnBrk="1" latinLnBrk="0" hangingPunct="1">
        <a:defRPr sz="2160" kern="1200">
          <a:solidFill>
            <a:schemeClr val="tx1"/>
          </a:solidFill>
          <a:latin typeface="+mn-lt"/>
          <a:ea typeface="+mn-ea"/>
          <a:cs typeface="+mn-cs"/>
        </a:defRPr>
      </a:lvl3pPr>
      <a:lvl4pPr marL="1645904" algn="l" defTabSz="548635" rtl="0" eaLnBrk="1" latinLnBrk="0" hangingPunct="1">
        <a:defRPr sz="2160" kern="1200">
          <a:solidFill>
            <a:schemeClr val="tx1"/>
          </a:solidFill>
          <a:latin typeface="+mn-lt"/>
          <a:ea typeface="+mn-ea"/>
          <a:cs typeface="+mn-cs"/>
        </a:defRPr>
      </a:lvl4pPr>
      <a:lvl5pPr marL="2194538" algn="l" defTabSz="548635" rtl="0" eaLnBrk="1" latinLnBrk="0" hangingPunct="1">
        <a:defRPr sz="2160" kern="1200">
          <a:solidFill>
            <a:schemeClr val="tx1"/>
          </a:solidFill>
          <a:latin typeface="+mn-lt"/>
          <a:ea typeface="+mn-ea"/>
          <a:cs typeface="+mn-cs"/>
        </a:defRPr>
      </a:lvl5pPr>
      <a:lvl6pPr marL="2743174" algn="l" defTabSz="548635" rtl="0" eaLnBrk="1" latinLnBrk="0" hangingPunct="1">
        <a:defRPr sz="2160" kern="1200">
          <a:solidFill>
            <a:schemeClr val="tx1"/>
          </a:solidFill>
          <a:latin typeface="+mn-lt"/>
          <a:ea typeface="+mn-ea"/>
          <a:cs typeface="+mn-cs"/>
        </a:defRPr>
      </a:lvl6pPr>
      <a:lvl7pPr marL="3291808" algn="l" defTabSz="548635" rtl="0" eaLnBrk="1" latinLnBrk="0" hangingPunct="1">
        <a:defRPr sz="2160" kern="1200">
          <a:solidFill>
            <a:schemeClr val="tx1"/>
          </a:solidFill>
          <a:latin typeface="+mn-lt"/>
          <a:ea typeface="+mn-ea"/>
          <a:cs typeface="+mn-cs"/>
        </a:defRPr>
      </a:lvl7pPr>
      <a:lvl8pPr marL="3840442" algn="l" defTabSz="548635" rtl="0" eaLnBrk="1" latinLnBrk="0" hangingPunct="1">
        <a:defRPr sz="2160" kern="1200">
          <a:solidFill>
            <a:schemeClr val="tx1"/>
          </a:solidFill>
          <a:latin typeface="+mn-lt"/>
          <a:ea typeface="+mn-ea"/>
          <a:cs typeface="+mn-cs"/>
        </a:defRPr>
      </a:lvl8pPr>
      <a:lvl9pPr marL="4389076" algn="l" defTabSz="548635"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261176765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5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6.svg"/><Relationship Id="rId12" Type="http://schemas.openxmlformats.org/officeDocument/2006/relationships/image" Target="../media/image43.jpg"/><Relationship Id="rId2" Type="http://schemas.openxmlformats.org/officeDocument/2006/relationships/image" Target="../media/image40.png"/><Relationship Id="rId1" Type="http://schemas.openxmlformats.org/officeDocument/2006/relationships/slideLayout" Target="../slideLayouts/slideLayout54.xml"/><Relationship Id="rId6" Type="http://schemas.openxmlformats.org/officeDocument/2006/relationships/image" Target="../media/image35.png"/><Relationship Id="rId11" Type="http://schemas.openxmlformats.org/officeDocument/2006/relationships/hyperlink" Target="https://www.linkedin.com/in/m-deridder/" TargetMode="External"/><Relationship Id="rId5" Type="http://schemas.openxmlformats.org/officeDocument/2006/relationships/image" Target="../media/image38.svg"/><Relationship Id="rId10" Type="http://schemas.openxmlformats.org/officeDocument/2006/relationships/hyperlink" Target="mailto:Marine.deridder@ichec.be" TargetMode="External"/><Relationship Id="rId4" Type="http://schemas.openxmlformats.org/officeDocument/2006/relationships/image" Target="../media/image37.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svg"/><Relationship Id="rId7" Type="http://schemas.openxmlformats.org/officeDocument/2006/relationships/image" Target="../media/image45.svg"/><Relationship Id="rId2" Type="http://schemas.openxmlformats.org/officeDocument/2006/relationships/image" Target="../media/image37.png"/><Relationship Id="rId1" Type="http://schemas.openxmlformats.org/officeDocument/2006/relationships/slideLayout" Target="../slideLayouts/slideLayout54.xml"/><Relationship Id="rId6" Type="http://schemas.openxmlformats.org/officeDocument/2006/relationships/image" Target="../media/image44.png"/><Relationship Id="rId5" Type="http://schemas.openxmlformats.org/officeDocument/2006/relationships/image" Target="../media/image36.sv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svg"/><Relationship Id="rId7" Type="http://schemas.openxmlformats.org/officeDocument/2006/relationships/image" Target="../media/image45.svg"/><Relationship Id="rId2" Type="http://schemas.openxmlformats.org/officeDocument/2006/relationships/image" Target="../media/image37.png"/><Relationship Id="rId1" Type="http://schemas.openxmlformats.org/officeDocument/2006/relationships/slideLayout" Target="../slideLayouts/slideLayout54.xml"/><Relationship Id="rId6" Type="http://schemas.openxmlformats.org/officeDocument/2006/relationships/image" Target="../media/image44.png"/><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jpe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svg"/><Relationship Id="rId7" Type="http://schemas.openxmlformats.org/officeDocument/2006/relationships/image" Target="../media/image45.svg"/><Relationship Id="rId2" Type="http://schemas.openxmlformats.org/officeDocument/2006/relationships/image" Target="../media/image37.png"/><Relationship Id="rId1" Type="http://schemas.openxmlformats.org/officeDocument/2006/relationships/slideLayout" Target="../slideLayouts/slideLayout54.xml"/><Relationship Id="rId6" Type="http://schemas.openxmlformats.org/officeDocument/2006/relationships/image" Target="../media/image44.png"/><Relationship Id="rId5" Type="http://schemas.openxmlformats.org/officeDocument/2006/relationships/image" Target="../media/image36.sv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a:extLst>
              <a:ext uri="{FF2B5EF4-FFF2-40B4-BE49-F238E27FC236}">
                <a16:creationId xmlns:a16="http://schemas.microsoft.com/office/drawing/2014/main" id="{D8341EA5-549E-40A6-AF76-296A43A7AC58}"/>
              </a:ext>
            </a:extLst>
          </p:cNvPr>
          <p:cNvSpPr>
            <a:spLocks noGrp="1"/>
          </p:cNvSpPr>
          <p:nvPr/>
        </p:nvSpPr>
        <p:spPr bwMode="auto">
          <a:xfrm>
            <a:off x="143339" y="5916543"/>
            <a:ext cx="7611533" cy="83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b" anchorCtr="0" compatLnSpc="1">
            <a:prstTxWarp prst="textNoShape">
              <a:avLst/>
            </a:prstTxWarp>
          </a:bodyPr>
          <a:lstStyle>
            <a:lvl1pPr marL="0" indent="0" algn="l" defTabSz="914400" rtl="0" eaLnBrk="1" latinLnBrk="0" hangingPunct="1">
              <a:spcBef>
                <a:spcPct val="20000"/>
              </a:spcBef>
              <a:buFont typeface="Arial" panose="020B0604020202020204" pitchFamily="34" charset="0"/>
              <a:buNone/>
              <a:defRPr sz="1400" kern="1200">
                <a:solidFill>
                  <a:schemeClr val="bg1"/>
                </a:solidFill>
                <a:latin typeface="Verdana"/>
                <a:ea typeface="+mn-ea"/>
                <a:cs typeface="Verdana"/>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fr-BE" sz="1867"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itre 2">
            <a:extLst>
              <a:ext uri="{FF2B5EF4-FFF2-40B4-BE49-F238E27FC236}">
                <a16:creationId xmlns:a16="http://schemas.microsoft.com/office/drawing/2014/main" id="{0DDE5211-0E14-42F6-B78E-B907C867A574}"/>
              </a:ext>
            </a:extLst>
          </p:cNvPr>
          <p:cNvSpPr>
            <a:spLocks noGrp="1"/>
          </p:cNvSpPr>
          <p:nvPr>
            <p:ph type="ctrTitle"/>
          </p:nvPr>
        </p:nvSpPr>
        <p:spPr>
          <a:xfrm>
            <a:off x="1437733" y="2422859"/>
            <a:ext cx="9470127" cy="2012282"/>
          </a:xfrm>
        </p:spPr>
        <p:txBody>
          <a:bodyPr/>
          <a:lstStyle/>
          <a:p>
            <a:pPr algn="ctr"/>
            <a:r>
              <a:rPr lang="fr-BE" dirty="0"/>
              <a:t>Observatoire CBC </a:t>
            </a:r>
            <a:br>
              <a:rPr lang="fr-BE" dirty="0"/>
            </a:br>
            <a:r>
              <a:rPr lang="fr-BE" dirty="0"/>
              <a:t>« Les jeunes de 18 à 32 ans et la guerre des talents » </a:t>
            </a:r>
            <a:br>
              <a:rPr lang="fr-BE" dirty="0"/>
            </a:br>
            <a:r>
              <a:rPr lang="fr-BE" dirty="0"/>
              <a:t> </a:t>
            </a:r>
          </a:p>
        </p:txBody>
      </p:sp>
    </p:spTree>
    <p:extLst>
      <p:ext uri="{BB962C8B-B14F-4D97-AF65-F5344CB8AC3E}">
        <p14:creationId xmlns:p14="http://schemas.microsoft.com/office/powerpoint/2010/main" val="277286465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10</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p:txBody>
          <a:bodyPr/>
          <a:lstStyle/>
          <a:p>
            <a:pPr defTabSz="609585">
              <a:lnSpc>
                <a:spcPct val="100000"/>
              </a:lnSpc>
              <a:defRPr/>
            </a:pPr>
            <a:r>
              <a:rPr lang="fr-FR" sz="2400" dirty="0">
                <a:latin typeface="+mj-lt"/>
              </a:rPr>
              <a:t>Selon vous, à quelle fréquence envisagez-vous de changer de travail durant votre carrière ?</a:t>
            </a:r>
            <a:br>
              <a:rPr lang="fr-BE" dirty="0">
                <a:latin typeface="+mj-lt"/>
              </a:rPr>
            </a:br>
            <a:endParaRPr lang="fr-BE" dirty="0">
              <a:latin typeface="+mj-lt"/>
            </a:endParaRP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394253"/>
            <a:ext cx="10848000" cy="420564"/>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Plus de 4 jeunes actifs sur 10 pensent changer de travail au minimum tous les 5 ans.</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91200" y="1753523"/>
          <a:ext cx="10848000" cy="4368580"/>
        </p:xfrm>
        <a:graphic>
          <a:graphicData uri="http://schemas.openxmlformats.org/drawingml/2006/chart">
            <c:chart xmlns:c="http://schemas.openxmlformats.org/drawingml/2006/chart" xmlns:r="http://schemas.openxmlformats.org/officeDocument/2006/relationships" r:id="rId3"/>
          </a:graphicData>
        </a:graphic>
      </p:graphicFrame>
      <p:sp>
        <p:nvSpPr>
          <p:cNvPr id="12" name="Accolade fermante 12">
            <a:extLst>
              <a:ext uri="{FF2B5EF4-FFF2-40B4-BE49-F238E27FC236}">
                <a16:creationId xmlns:a16="http://schemas.microsoft.com/office/drawing/2014/main" id="{FC95E4DE-4EE9-4619-9BA9-7AB54F6E9CAA}"/>
              </a:ext>
            </a:extLst>
          </p:cNvPr>
          <p:cNvSpPr/>
          <p:nvPr/>
        </p:nvSpPr>
        <p:spPr>
          <a:xfrm rot="10800000">
            <a:off x="4080680" y="2418259"/>
            <a:ext cx="287128" cy="1267187"/>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AEEF"/>
              </a:solidFill>
              <a:effectLst/>
              <a:uLnTx/>
              <a:uFillTx/>
              <a:latin typeface="Calibri"/>
              <a:ea typeface="+mn-ea"/>
              <a:cs typeface="+mn-cs"/>
            </a:endParaRPr>
          </a:p>
        </p:txBody>
      </p:sp>
      <p:sp>
        <p:nvSpPr>
          <p:cNvPr id="13" name="ZoneTexte 29">
            <a:extLst>
              <a:ext uri="{FF2B5EF4-FFF2-40B4-BE49-F238E27FC236}">
                <a16:creationId xmlns:a16="http://schemas.microsoft.com/office/drawing/2014/main" id="{0E585431-52B0-4253-BA93-89D12398F449}"/>
              </a:ext>
            </a:extLst>
          </p:cNvPr>
          <p:cNvSpPr txBox="1"/>
          <p:nvPr/>
        </p:nvSpPr>
        <p:spPr>
          <a:xfrm>
            <a:off x="2988605" y="2871985"/>
            <a:ext cx="1283193"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00AEEF"/>
                </a:solidFill>
                <a:effectLst/>
                <a:uLnTx/>
                <a:uFillTx/>
                <a:latin typeface="Verdana" panose="020B0604030504040204" pitchFamily="34" charset="0"/>
                <a:ea typeface="Verdana" panose="020B0604030504040204" pitchFamily="34" charset="0"/>
                <a:cs typeface="Arial" charset="0"/>
              </a:rPr>
              <a:t>43%</a:t>
            </a:r>
          </a:p>
        </p:txBody>
      </p:sp>
      <p:grpSp>
        <p:nvGrpSpPr>
          <p:cNvPr id="3" name="Group 2">
            <a:extLst>
              <a:ext uri="{FF2B5EF4-FFF2-40B4-BE49-F238E27FC236}">
                <a16:creationId xmlns:a16="http://schemas.microsoft.com/office/drawing/2014/main" id="{F901255A-86EA-EA61-936D-D72B83F22AE8}"/>
              </a:ext>
            </a:extLst>
          </p:cNvPr>
          <p:cNvGrpSpPr/>
          <p:nvPr/>
        </p:nvGrpSpPr>
        <p:grpSpPr>
          <a:xfrm>
            <a:off x="7440149" y="6501329"/>
            <a:ext cx="3893267" cy="235897"/>
            <a:chOff x="5580112" y="4876006"/>
            <a:chExt cx="2919950" cy="176923"/>
          </a:xfrm>
        </p:grpSpPr>
        <p:sp>
          <p:nvSpPr>
            <p:cNvPr id="6" name="TextBox 54">
              <a:extLst>
                <a:ext uri="{FF2B5EF4-FFF2-40B4-BE49-F238E27FC236}">
                  <a16:creationId xmlns:a16="http://schemas.microsoft.com/office/drawing/2014/main" id="{27574201-3ECC-FF85-CEFA-3EE22C85A998}"/>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Arial" charset="0"/>
                </a:rPr>
                <a:t>Augmentation significative (95%)</a:t>
              </a:r>
            </a:p>
          </p:txBody>
        </p:sp>
        <p:grpSp>
          <p:nvGrpSpPr>
            <p:cNvPr id="8" name="Group 7">
              <a:extLst>
                <a:ext uri="{FF2B5EF4-FFF2-40B4-BE49-F238E27FC236}">
                  <a16:creationId xmlns:a16="http://schemas.microsoft.com/office/drawing/2014/main" id="{1A26EEFF-28B4-1674-D70A-E1EC48D33D6D}"/>
                </a:ext>
              </a:extLst>
            </p:cNvPr>
            <p:cNvGrpSpPr/>
            <p:nvPr/>
          </p:nvGrpSpPr>
          <p:grpSpPr>
            <a:xfrm>
              <a:off x="5580112" y="4922512"/>
              <a:ext cx="118976" cy="118976"/>
              <a:chOff x="3731385" y="5389270"/>
              <a:chExt cx="162000" cy="162000"/>
            </a:xfrm>
          </p:grpSpPr>
          <p:sp>
            <p:nvSpPr>
              <p:cNvPr id="20" name="Oval 19">
                <a:extLst>
                  <a:ext uri="{FF2B5EF4-FFF2-40B4-BE49-F238E27FC236}">
                    <a16:creationId xmlns:a16="http://schemas.microsoft.com/office/drawing/2014/main" id="{A758E284-777B-2C98-4151-6D3A19D8EA4A}"/>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1" name="Arrow: Right 20">
                <a:extLst>
                  <a:ext uri="{FF2B5EF4-FFF2-40B4-BE49-F238E27FC236}">
                    <a16:creationId xmlns:a16="http://schemas.microsoft.com/office/drawing/2014/main" id="{662AEFAE-3B3C-13FC-5F0E-AE114CF3E77B}"/>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9" name="Group 8">
              <a:extLst>
                <a:ext uri="{FF2B5EF4-FFF2-40B4-BE49-F238E27FC236}">
                  <a16:creationId xmlns:a16="http://schemas.microsoft.com/office/drawing/2014/main" id="{F740F5B1-C364-B50E-C339-5E1605A46807}"/>
                </a:ext>
              </a:extLst>
            </p:cNvPr>
            <p:cNvGrpSpPr/>
            <p:nvPr/>
          </p:nvGrpSpPr>
          <p:grpSpPr>
            <a:xfrm>
              <a:off x="6979382" y="4922511"/>
              <a:ext cx="118976" cy="118976"/>
              <a:chOff x="4954811" y="5389269"/>
              <a:chExt cx="162000" cy="162000"/>
            </a:xfrm>
          </p:grpSpPr>
          <p:sp>
            <p:nvSpPr>
              <p:cNvPr id="18" name="Oval 17">
                <a:extLst>
                  <a:ext uri="{FF2B5EF4-FFF2-40B4-BE49-F238E27FC236}">
                    <a16:creationId xmlns:a16="http://schemas.microsoft.com/office/drawing/2014/main" id="{21FAE725-BE2D-6647-1527-F0BBD8518849}"/>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9" name="Arrow: Right 18">
                <a:extLst>
                  <a:ext uri="{FF2B5EF4-FFF2-40B4-BE49-F238E27FC236}">
                    <a16:creationId xmlns:a16="http://schemas.microsoft.com/office/drawing/2014/main" id="{78DC225C-EA25-EA83-C507-EE6DA46D5B66}"/>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4" name="TextBox 66">
              <a:extLst>
                <a:ext uri="{FF2B5EF4-FFF2-40B4-BE49-F238E27FC236}">
                  <a16:creationId xmlns:a16="http://schemas.microsoft.com/office/drawing/2014/main" id="{4AE246BC-7790-2479-4875-9C3E7BF2F4B0}"/>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Arial" charset="0"/>
                </a:rPr>
                <a:t>Diminution significative (95%)</a:t>
              </a:r>
            </a:p>
          </p:txBody>
        </p:sp>
      </p:grpSp>
      <p:sp>
        <p:nvSpPr>
          <p:cNvPr id="24" name="TextBox 23">
            <a:extLst>
              <a:ext uri="{FF2B5EF4-FFF2-40B4-BE49-F238E27FC236}">
                <a16:creationId xmlns:a16="http://schemas.microsoft.com/office/drawing/2014/main" id="{86622906-BCDD-4F35-84BC-70601D754BE1}"/>
              </a:ext>
            </a:extLst>
          </p:cNvPr>
          <p:cNvSpPr txBox="1"/>
          <p:nvPr/>
        </p:nvSpPr>
        <p:spPr>
          <a:xfrm>
            <a:off x="227612" y="5620460"/>
            <a:ext cx="3841632" cy="5849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67" b="0" i="0" u="sng"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En 2022</a:t>
            </a:r>
            <a:r>
              <a:rPr kumimoji="0" lang="fr-BE" sz="1067"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67"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Selon vous, à quelle fréquence pensez-vous qu’il est idéal de changer de travail ? </a:t>
            </a:r>
          </a:p>
        </p:txBody>
      </p:sp>
    </p:spTree>
    <p:extLst>
      <p:ext uri="{BB962C8B-B14F-4D97-AF65-F5344CB8AC3E}">
        <p14:creationId xmlns:p14="http://schemas.microsoft.com/office/powerpoint/2010/main" val="3029840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11</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p:txBody>
          <a:bodyPr/>
          <a:lstStyle/>
          <a:p>
            <a:pPr defTabSz="609585">
              <a:lnSpc>
                <a:spcPct val="100000"/>
              </a:lnSpc>
              <a:defRPr/>
            </a:pPr>
            <a:r>
              <a:rPr lang="fr-BE" sz="2400" dirty="0">
                <a:latin typeface="+mj-lt"/>
              </a:rPr>
              <a:t>Depuis le début de votre carrière, dans combien d’entreprises avez-vous déjà travaillé?</a:t>
            </a:r>
            <a:br>
              <a:rPr lang="fr-BE" dirty="0">
                <a:latin typeface="+mj-lt"/>
              </a:rPr>
            </a:br>
            <a:endParaRPr lang="fr-BE" dirty="0">
              <a:latin typeface="+mj-lt"/>
            </a:endParaRPr>
          </a:p>
        </p:txBody>
      </p:sp>
      <p:sp>
        <p:nvSpPr>
          <p:cNvPr id="7" name="Text Placeholder 3"/>
          <p:cNvSpPr txBox="1">
            <a:spLocks/>
          </p:cNvSpPr>
          <p:nvPr/>
        </p:nvSpPr>
        <p:spPr>
          <a:xfrm>
            <a:off x="991349"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ont déjà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e première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expérience</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de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(n=731)</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341600"/>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Les jeunes actifs ont en moyenne déjà travaillé dans près</a:t>
            </a:r>
            <a:r>
              <a:rPr kumimoji="0" lang="fr-BE" sz="2133" b="0" i="0" u="none" strike="noStrike" kern="1200" cap="none" spc="0" normalizeH="0" baseline="0" noProof="0" dirty="0">
                <a:ln>
                  <a:noFill/>
                </a:ln>
                <a:solidFill>
                  <a:srgbClr val="002060"/>
                </a:solidFill>
                <a:effectLst/>
                <a:uLnTx/>
                <a:uFillTx/>
                <a:latin typeface="Gilroy Bold"/>
                <a:ea typeface="+mn-ea"/>
                <a:cs typeface="+mn-cs"/>
              </a:rPr>
              <a:t> de 3</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 entreprises différentes.</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91200" y="2219042"/>
          <a:ext cx="10848000" cy="4184697"/>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D3DAD35A-9E30-4789-8556-8548CBA28186}"/>
              </a:ext>
            </a:extLst>
          </p:cNvPr>
          <p:cNvSpPr/>
          <p:nvPr/>
        </p:nvSpPr>
        <p:spPr>
          <a:xfrm>
            <a:off x="1199456" y="2372395"/>
            <a:ext cx="2635560" cy="134414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F0"/>
                </a:solidFill>
                <a:effectLst/>
                <a:uLnTx/>
                <a:uFillTx/>
                <a:latin typeface="Gilroy"/>
                <a:ea typeface="+mn-ea"/>
                <a:cs typeface="+mn-cs"/>
              </a:rPr>
              <a:t>2,7 </a:t>
            </a:r>
            <a:r>
              <a:rPr kumimoji="0" lang="en-GB" sz="2000" b="0" i="0" u="none" strike="noStrike" kern="1200" cap="none" spc="0" normalizeH="0" baseline="0" noProof="0" dirty="0" err="1">
                <a:ln>
                  <a:noFill/>
                </a:ln>
                <a:solidFill>
                  <a:srgbClr val="00B0F0"/>
                </a:solidFill>
                <a:effectLst/>
                <a:uLnTx/>
                <a:uFillTx/>
                <a:latin typeface="Gilroy"/>
                <a:ea typeface="+mn-ea"/>
                <a:cs typeface="+mn-cs"/>
              </a:rPr>
              <a:t>entreprises</a:t>
            </a:r>
            <a:r>
              <a:rPr kumimoji="0" lang="en-GB" sz="2000" b="0" i="0" u="none" strike="noStrike" kern="1200" cap="none" spc="0" normalizeH="0" baseline="0" noProof="0" dirty="0">
                <a:ln>
                  <a:noFill/>
                </a:ln>
                <a:solidFill>
                  <a:srgbClr val="00B0F0"/>
                </a:solidFill>
                <a:effectLst/>
                <a:uLnTx/>
                <a:uFillTx/>
                <a:latin typeface="Gilroy"/>
                <a:ea typeface="+mn-ea"/>
                <a:cs typeface="+mn-cs"/>
              </a:rPr>
              <a:t> </a:t>
            </a:r>
            <a:r>
              <a:rPr kumimoji="0" lang="en-GB" sz="2000" b="0" i="0" u="none" strike="noStrike" kern="1200" cap="none" spc="0" normalizeH="0" baseline="0" noProof="0" dirty="0" err="1">
                <a:ln>
                  <a:noFill/>
                </a:ln>
                <a:solidFill>
                  <a:srgbClr val="00B0F0"/>
                </a:solidFill>
                <a:effectLst/>
                <a:uLnTx/>
                <a:uFillTx/>
                <a:latin typeface="Gilroy"/>
                <a:ea typeface="+mn-ea"/>
                <a:cs typeface="+mn-cs"/>
              </a:rPr>
              <a:t>en</a:t>
            </a:r>
            <a:r>
              <a:rPr kumimoji="0" lang="en-GB" sz="2000" b="0" i="0" u="none" strike="noStrike" kern="1200" cap="none" spc="0" normalizeH="0" baseline="0" noProof="0" dirty="0">
                <a:ln>
                  <a:noFill/>
                </a:ln>
                <a:solidFill>
                  <a:srgbClr val="00B0F0"/>
                </a:solidFill>
                <a:effectLst/>
                <a:uLnTx/>
                <a:uFillTx/>
                <a:latin typeface="Gilroy"/>
                <a:ea typeface="+mn-ea"/>
                <a:cs typeface="+mn-cs"/>
              </a:rPr>
              <a:t> </a:t>
            </a:r>
            <a:r>
              <a:rPr kumimoji="0" lang="en-GB" sz="2000" b="0" i="0" u="none" strike="noStrike" kern="1200" cap="none" spc="0" normalizeH="0" baseline="0" noProof="0" dirty="0" err="1">
                <a:ln>
                  <a:noFill/>
                </a:ln>
                <a:solidFill>
                  <a:srgbClr val="00B0F0"/>
                </a:solidFill>
                <a:effectLst/>
                <a:uLnTx/>
                <a:uFillTx/>
                <a:latin typeface="Gilroy"/>
                <a:ea typeface="+mn-ea"/>
                <a:cs typeface="+mn-cs"/>
              </a:rPr>
              <a:t>moyenne</a:t>
            </a:r>
            <a:endParaRPr kumimoji="0" lang="en-GB" sz="2000" b="0" i="0" u="none" strike="noStrike" kern="1200" cap="none" spc="0" normalizeH="0" baseline="0" noProof="0" dirty="0">
              <a:ln>
                <a:noFill/>
              </a:ln>
              <a:solidFill>
                <a:srgbClr val="00B0F0"/>
              </a:solidFill>
              <a:effectLst/>
              <a:uLnTx/>
              <a:uFillTx/>
              <a:latin typeface="Gilroy"/>
              <a:ea typeface="+mn-ea"/>
              <a:cs typeface="+mn-cs"/>
            </a:endParaRPr>
          </a:p>
        </p:txBody>
      </p:sp>
      <p:grpSp>
        <p:nvGrpSpPr>
          <p:cNvPr id="2" name="Group 1">
            <a:extLst>
              <a:ext uri="{FF2B5EF4-FFF2-40B4-BE49-F238E27FC236}">
                <a16:creationId xmlns:a16="http://schemas.microsoft.com/office/drawing/2014/main" id="{034FB6D4-3996-CB96-6A7A-8ACF030AA5E6}"/>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C297398A-380A-D601-DD78-5AA5A077CF60}"/>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9" name="Group 8">
              <a:extLst>
                <a:ext uri="{FF2B5EF4-FFF2-40B4-BE49-F238E27FC236}">
                  <a16:creationId xmlns:a16="http://schemas.microsoft.com/office/drawing/2014/main" id="{79CD8C10-237C-DB01-8C82-57DD89948B76}"/>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019008C5-8C2B-FF2D-6B4B-F095DF3315E6}"/>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0" name="Arrow: Right 19">
                <a:extLst>
                  <a:ext uri="{FF2B5EF4-FFF2-40B4-BE49-F238E27FC236}">
                    <a16:creationId xmlns:a16="http://schemas.microsoft.com/office/drawing/2014/main" id="{5257FDC2-919A-DB69-21AE-F1C2817805E5}"/>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13" name="Group 12">
              <a:extLst>
                <a:ext uri="{FF2B5EF4-FFF2-40B4-BE49-F238E27FC236}">
                  <a16:creationId xmlns:a16="http://schemas.microsoft.com/office/drawing/2014/main" id="{3CCF36CC-5E49-3C59-8398-20DAB58E5D8B}"/>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C4A7D954-4924-9734-877E-AC61FFE1A54D}"/>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8" name="Arrow: Right 17">
                <a:extLst>
                  <a:ext uri="{FF2B5EF4-FFF2-40B4-BE49-F238E27FC236}">
                    <a16:creationId xmlns:a16="http://schemas.microsoft.com/office/drawing/2014/main" id="{C789E3B1-B257-9858-BF66-C4C39858AA21}"/>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4" name="TextBox 66">
              <a:extLst>
                <a:ext uri="{FF2B5EF4-FFF2-40B4-BE49-F238E27FC236}">
                  <a16:creationId xmlns:a16="http://schemas.microsoft.com/office/drawing/2014/main" id="{85AF7EEF-EDB4-6D13-B1F1-FBADE756C300}"/>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Tree>
    <p:extLst>
      <p:ext uri="{BB962C8B-B14F-4D97-AF65-F5344CB8AC3E}">
        <p14:creationId xmlns:p14="http://schemas.microsoft.com/office/powerpoint/2010/main" val="986988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12</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p:txBody>
          <a:bodyPr/>
          <a:lstStyle/>
          <a:p>
            <a:pPr defTabSz="609585">
              <a:lnSpc>
                <a:spcPct val="100000"/>
              </a:lnSpc>
              <a:defRPr/>
            </a:pPr>
            <a:r>
              <a:rPr lang="fr-FR" sz="2400" dirty="0">
                <a:latin typeface="+mj-lt"/>
              </a:rPr>
              <a:t>Dans le cadre de votre expérience professionnelle actuelle, envisagez-vous de … ?</a:t>
            </a:r>
            <a:br>
              <a:rPr lang="fr-BE" dirty="0">
                <a:latin typeface="+mj-lt"/>
              </a:rPr>
            </a:br>
            <a:endParaRPr lang="fr-BE" dirty="0">
              <a:latin typeface="+mj-lt"/>
            </a:endParaRP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ont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(n=667)</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537446"/>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4 jeunes </a:t>
            </a:r>
            <a:r>
              <a:rPr kumimoji="0" lang="fr-BE" sz="2133" b="0" i="0" u="none" strike="noStrike" kern="1200" cap="none" spc="0" normalizeH="0" baseline="0" noProof="0" dirty="0">
                <a:ln>
                  <a:noFill/>
                </a:ln>
                <a:solidFill>
                  <a:srgbClr val="002060"/>
                </a:solidFill>
                <a:effectLst/>
                <a:uLnTx/>
                <a:uFillTx/>
                <a:latin typeface="Gilroy Bold"/>
                <a:ea typeface="+mn-ea"/>
                <a:cs typeface="+mn-cs"/>
              </a:rPr>
              <a:t>actifs </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sur 10 envisagent de </a:t>
            </a:r>
            <a:r>
              <a:rPr kumimoji="0" lang="fr-FR" sz="2133" b="0" i="0" u="none" strike="noStrike" kern="1200" cap="none" spc="0" normalizeH="0" baseline="0" noProof="0" dirty="0">
                <a:ln>
                  <a:noFill/>
                </a:ln>
                <a:solidFill>
                  <a:srgbClr val="002060"/>
                </a:solidFill>
                <a:effectLst/>
                <a:uLnTx/>
                <a:uFillTx/>
                <a:latin typeface="Gilroy Bold"/>
                <a:ea typeface="+mn-ea"/>
                <a:cs typeface="+mn-cs"/>
              </a:rPr>
              <a:t>c</a:t>
            </a:r>
            <a:r>
              <a:rPr kumimoji="0" lang="fr-FR" sz="2133" b="0" i="0" u="none" strike="noStrike" kern="1200" cap="none" spc="0" normalizeH="0" baseline="0" noProof="0" dirty="0" err="1">
                <a:ln>
                  <a:noFill/>
                </a:ln>
                <a:solidFill>
                  <a:srgbClr val="002060"/>
                </a:solidFill>
                <a:effectLst/>
                <a:uLnTx/>
                <a:uFillTx/>
                <a:latin typeface="Gilroy Bold"/>
                <a:ea typeface="+mn-ea"/>
                <a:cs typeface="Arial" charset="0"/>
              </a:rPr>
              <a:t>ontinuer</a:t>
            </a:r>
            <a:r>
              <a:rPr kumimoji="0" lang="fr-FR" sz="2133" b="0" i="0" u="none" strike="noStrike" kern="1200" cap="none" spc="0" normalizeH="0" baseline="0" noProof="0" dirty="0">
                <a:ln>
                  <a:noFill/>
                </a:ln>
                <a:solidFill>
                  <a:srgbClr val="002060"/>
                </a:solidFill>
                <a:effectLst/>
                <a:uLnTx/>
                <a:uFillTx/>
                <a:latin typeface="Gilroy Bold"/>
                <a:ea typeface="+mn-ea"/>
                <a:cs typeface="Arial" charset="0"/>
              </a:rPr>
              <a:t> à travailler pour leur employeur actuel, dans leur fonction actuelle</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04801" y="2057180"/>
          <a:ext cx="10803805" cy="41662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907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13</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621583"/>
            <a:ext cx="9716068" cy="442121"/>
          </a:xfrm>
        </p:spPr>
        <p:txBody>
          <a:bodyPr/>
          <a:lstStyle/>
          <a:p>
            <a:pPr defTabSz="609585">
              <a:lnSpc>
                <a:spcPct val="100000"/>
              </a:lnSpc>
              <a:defRPr/>
            </a:pPr>
            <a:r>
              <a:rPr lang="fr-FR" sz="2400" dirty="0">
                <a:solidFill>
                  <a:srgbClr val="00B0F0"/>
                </a:solidFill>
                <a:latin typeface="+mj-lt"/>
              </a:rPr>
              <a:t>Pour quelles raisons envisagez-vous ce changement professionnel ?</a:t>
            </a:r>
            <a:endParaRPr lang="fr-BE" dirty="0">
              <a:solidFill>
                <a:srgbClr val="00B0F0"/>
              </a:solidFill>
              <a:latin typeface="+mj-lt"/>
            </a:endParaRP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envisagent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changement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professionnel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(n=339)</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1077026"/>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mn-cs"/>
              </a:rPr>
              <a:t>Un</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 changement professionnel est principalement lié à l’envie d’un meilleur salaire, de plus d’évolution de carrière ainsi que d’une meilleure flexibilité (horaires, télétravail).</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422998" y="2202516"/>
          <a:ext cx="10803805" cy="416626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 coins arrondis 1">
            <a:extLst>
              <a:ext uri="{FF2B5EF4-FFF2-40B4-BE49-F238E27FC236}">
                <a16:creationId xmlns:a16="http://schemas.microsoft.com/office/drawing/2014/main" id="{AE91CFD1-64C1-CAFE-0987-842292D0D3D1}"/>
              </a:ext>
            </a:extLst>
          </p:cNvPr>
          <p:cNvSpPr/>
          <p:nvPr/>
        </p:nvSpPr>
        <p:spPr>
          <a:xfrm>
            <a:off x="691200" y="2333617"/>
            <a:ext cx="8352000" cy="1941344"/>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Tree>
    <p:extLst>
      <p:ext uri="{BB962C8B-B14F-4D97-AF65-F5344CB8AC3E}">
        <p14:creationId xmlns:p14="http://schemas.microsoft.com/office/powerpoint/2010/main" val="280724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14</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569093"/>
            <a:ext cx="9716068" cy="442121"/>
          </a:xfrm>
        </p:spPr>
        <p:txBody>
          <a:bodyPr/>
          <a:lstStyle/>
          <a:p>
            <a:pPr defTabSz="609585">
              <a:lnSpc>
                <a:spcPct val="100000"/>
              </a:lnSpc>
              <a:defRPr/>
            </a:pPr>
            <a:r>
              <a:rPr lang="fr-FR" sz="2400" dirty="0"/>
              <a:t>Selon vous, que signifie « réussir professionnellement »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Réussir professionnellement signifie avant tout d’être autonome financièrement, d’avoir un travail épanouissant ou de pouvoir vivre de sa passion.</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845995" y="1807707"/>
          <a:ext cx="10803805" cy="416626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 coins arrondis 1">
            <a:extLst>
              <a:ext uri="{FF2B5EF4-FFF2-40B4-BE49-F238E27FC236}">
                <a16:creationId xmlns:a16="http://schemas.microsoft.com/office/drawing/2014/main" id="{E66D5AF7-04D0-45BE-8F02-46093401B8AF}"/>
              </a:ext>
            </a:extLst>
          </p:cNvPr>
          <p:cNvSpPr/>
          <p:nvPr/>
        </p:nvSpPr>
        <p:spPr>
          <a:xfrm>
            <a:off x="703232" y="1957873"/>
            <a:ext cx="8352928" cy="1344000"/>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Tree>
    <p:extLst>
      <p:ext uri="{BB962C8B-B14F-4D97-AF65-F5344CB8AC3E}">
        <p14:creationId xmlns:p14="http://schemas.microsoft.com/office/powerpoint/2010/main" val="1441918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15</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398223"/>
            <a:ext cx="9716068" cy="442121"/>
          </a:xfrm>
        </p:spPr>
        <p:txBody>
          <a:bodyPr/>
          <a:lstStyle/>
          <a:p>
            <a:pPr defTabSz="609585">
              <a:lnSpc>
                <a:spcPct val="100000"/>
              </a:lnSpc>
              <a:defRPr/>
            </a:pPr>
            <a:r>
              <a:rPr lang="fr-FR" sz="2400" dirty="0">
                <a:latin typeface="+mj-lt"/>
              </a:rPr>
              <a:t>Quels sont les trois éléments les plus importants pour vous, dans le cadre de votre travail ? </a:t>
            </a:r>
            <a:endParaRPr lang="fr-BE" dirty="0">
              <a:latin typeface="+mj-lt"/>
            </a:endParaRP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1"/>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Les jeunes actifs privilégient le b</a:t>
            </a:r>
            <a:r>
              <a:rPr kumimoji="0" lang="fr-FR" sz="2133" b="0" i="0" u="none" strike="noStrike" kern="1200" cap="none" spc="0" normalizeH="0" baseline="0" noProof="0" dirty="0" err="1">
                <a:ln>
                  <a:noFill/>
                </a:ln>
                <a:solidFill>
                  <a:srgbClr val="002060"/>
                </a:solidFill>
                <a:effectLst/>
                <a:uLnTx/>
                <a:uFillTx/>
                <a:latin typeface="Gilroy Bold"/>
                <a:ea typeface="+mn-ea"/>
                <a:cs typeface="Arial" charset="0"/>
              </a:rPr>
              <a:t>ien-être</a:t>
            </a:r>
            <a:r>
              <a:rPr kumimoji="0" lang="fr-FR" sz="2133" b="0" i="0" u="none" strike="noStrike" kern="1200" cap="none" spc="0" normalizeH="0" baseline="0" noProof="0" dirty="0">
                <a:ln>
                  <a:noFill/>
                </a:ln>
                <a:solidFill>
                  <a:srgbClr val="002060"/>
                </a:solidFill>
                <a:effectLst/>
                <a:uLnTx/>
                <a:uFillTx/>
                <a:latin typeface="Gilroy Bold"/>
                <a:ea typeface="+mn-ea"/>
                <a:cs typeface="Arial" charset="0"/>
              </a:rPr>
              <a:t> au travail, le package salarial et la flexibilité </a:t>
            </a:r>
            <a:r>
              <a:rPr kumimoji="0" lang="fr-FR" sz="2133" b="0" i="0" u="none" strike="noStrike" kern="1200" cap="none" spc="0" normalizeH="0" baseline="0" noProof="0" dirty="0">
                <a:ln>
                  <a:noFill/>
                </a:ln>
                <a:solidFill>
                  <a:srgbClr val="002060"/>
                </a:solidFill>
                <a:effectLst/>
                <a:uLnTx/>
                <a:uFillTx/>
                <a:latin typeface="Gilroy Bold"/>
                <a:ea typeface="+mn-ea"/>
                <a:cs typeface="+mn-cs"/>
              </a:rPr>
              <a:t>des horaire</a:t>
            </a:r>
            <a:r>
              <a:rPr kumimoji="0" lang="fr-FR" sz="2133" b="0" i="0" u="none" strike="noStrike" kern="1200" cap="none" spc="0" normalizeH="0" baseline="0" noProof="0" dirty="0">
                <a:ln>
                  <a:noFill/>
                </a:ln>
                <a:solidFill>
                  <a:srgbClr val="002060"/>
                </a:solidFill>
                <a:effectLst/>
                <a:uLnTx/>
                <a:uFillTx/>
                <a:latin typeface="Gilroy Bold"/>
                <a:ea typeface="+mn-ea"/>
                <a:cs typeface="Arial" charset="0"/>
              </a:rPr>
              <a:t>s </a:t>
            </a:r>
            <a:r>
              <a:rPr kumimoji="0" lang="fr-FR" sz="2133" b="0" i="0" u="none" strike="noStrike" kern="1200" cap="none" spc="0" normalizeH="0" baseline="0" noProof="0" dirty="0">
                <a:ln>
                  <a:noFill/>
                </a:ln>
                <a:solidFill>
                  <a:srgbClr val="002060"/>
                </a:solidFill>
                <a:effectLst/>
                <a:uLnTx/>
                <a:uFillTx/>
                <a:latin typeface="Gilroy Bold"/>
                <a:ea typeface="+mn-ea"/>
                <a:cs typeface="+mn-cs"/>
              </a:rPr>
              <a:t>ou du </a:t>
            </a:r>
            <a:r>
              <a:rPr kumimoji="0" lang="fr-FR" sz="2133" b="0" i="0" u="none" strike="noStrike" kern="1200" cap="none" spc="0" normalizeH="0" baseline="0" noProof="0" dirty="0">
                <a:ln>
                  <a:noFill/>
                </a:ln>
                <a:solidFill>
                  <a:srgbClr val="002060"/>
                </a:solidFill>
                <a:effectLst/>
                <a:uLnTx/>
                <a:uFillTx/>
                <a:latin typeface="Gilroy Bold"/>
                <a:ea typeface="+mn-ea"/>
                <a:cs typeface="Arial" charset="0"/>
              </a:rPr>
              <a:t>lieu de travail</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378984" y="1925562"/>
          <a:ext cx="10803805" cy="436305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 coins arrondis 1">
            <a:extLst>
              <a:ext uri="{FF2B5EF4-FFF2-40B4-BE49-F238E27FC236}">
                <a16:creationId xmlns:a16="http://schemas.microsoft.com/office/drawing/2014/main" id="{E66D5AF7-04D0-45BE-8F02-46093401B8AF}"/>
              </a:ext>
            </a:extLst>
          </p:cNvPr>
          <p:cNvSpPr/>
          <p:nvPr/>
        </p:nvSpPr>
        <p:spPr>
          <a:xfrm>
            <a:off x="691200" y="2073421"/>
            <a:ext cx="7450096" cy="1013585"/>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Tree>
    <p:extLst>
      <p:ext uri="{BB962C8B-B14F-4D97-AF65-F5344CB8AC3E}">
        <p14:creationId xmlns:p14="http://schemas.microsoft.com/office/powerpoint/2010/main" val="3129819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16</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solidFill>
                  <a:srgbClr val="00B0F0"/>
                </a:solidFill>
              </a:rPr>
              <a:t>La crise énergétique actuelle a-t-elle (eu) un impact sur votre vision du travail ?</a:t>
            </a:r>
            <a:endParaRPr lang="fr-BE" sz="2400" dirty="0">
              <a:solidFill>
                <a:srgbClr val="00B0F0"/>
              </a:solidFill>
            </a:endParaRPr>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357513"/>
            <a:ext cx="10804589"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La crise énergétique a (eu) un impact sur la moitié des jeunes actifs quant à leur vision du travail.</a:t>
            </a: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8" name="ZoneTexte 28">
            <a:extLst>
              <a:ext uri="{FF2B5EF4-FFF2-40B4-BE49-F238E27FC236}">
                <a16:creationId xmlns:a16="http://schemas.microsoft.com/office/drawing/2014/main" id="{3F5BDAD9-B092-458C-A974-668FB282BC0C}"/>
              </a:ext>
            </a:extLst>
          </p:cNvPr>
          <p:cNvSpPr txBox="1"/>
          <p:nvPr/>
        </p:nvSpPr>
        <p:spPr>
          <a:xfrm>
            <a:off x="7248128" y="3816610"/>
            <a:ext cx="937389"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Arial" charset="0"/>
              </a:rPr>
              <a:t>NON</a:t>
            </a:r>
          </a:p>
        </p:txBody>
      </p:sp>
      <p:sp>
        <p:nvSpPr>
          <p:cNvPr id="19" name="ZoneTexte 29">
            <a:extLst>
              <a:ext uri="{FF2B5EF4-FFF2-40B4-BE49-F238E27FC236}">
                <a16:creationId xmlns:a16="http://schemas.microsoft.com/office/drawing/2014/main" id="{DDA8AEA4-DC05-4A39-AE3E-E563D3EE0D52}"/>
              </a:ext>
            </a:extLst>
          </p:cNvPr>
          <p:cNvSpPr txBox="1"/>
          <p:nvPr/>
        </p:nvSpPr>
        <p:spPr>
          <a:xfrm>
            <a:off x="3215680" y="3816609"/>
            <a:ext cx="1004931"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00AEEF"/>
                </a:solidFill>
                <a:effectLst/>
                <a:uLnTx/>
                <a:uFillTx/>
                <a:latin typeface="Verdana" panose="020B0604030504040204" pitchFamily="34" charset="0"/>
                <a:ea typeface="Verdana" panose="020B0604030504040204" pitchFamily="34" charset="0"/>
                <a:cs typeface="Arial" charset="0"/>
              </a:rPr>
              <a:t>OUI</a:t>
            </a:r>
          </a:p>
        </p:txBody>
      </p:sp>
      <p:sp>
        <p:nvSpPr>
          <p:cNvPr id="12" name="Text Placeholder 3">
            <a:extLst>
              <a:ext uri="{FF2B5EF4-FFF2-40B4-BE49-F238E27FC236}">
                <a16:creationId xmlns:a16="http://schemas.microsoft.com/office/drawing/2014/main" id="{BE31C515-A7CE-4580-93A5-B4638D86259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Tree>
    <p:extLst>
      <p:ext uri="{BB962C8B-B14F-4D97-AF65-F5344CB8AC3E}">
        <p14:creationId xmlns:p14="http://schemas.microsoft.com/office/powerpoint/2010/main" val="2500329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17</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338951"/>
            <a:ext cx="9716068" cy="442121"/>
          </a:xfrm>
        </p:spPr>
        <p:txBody>
          <a:bodyPr/>
          <a:lstStyle/>
          <a:p>
            <a:pPr defTabSz="609585">
              <a:lnSpc>
                <a:spcPct val="100000"/>
              </a:lnSpc>
              <a:defRPr/>
            </a:pPr>
            <a:r>
              <a:rPr lang="fr-FR" sz="2400" dirty="0">
                <a:solidFill>
                  <a:srgbClr val="00B0F0"/>
                </a:solidFill>
              </a:rPr>
              <a:t>De quel ordre est l’impact de la crise énergétique sur votre vision du travail ?</a:t>
            </a:r>
            <a:endParaRPr lang="fr-BE" dirty="0">
              <a:solidFill>
                <a:srgbClr val="00B0F0"/>
              </a:solidFill>
            </a:endParaRPr>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pour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la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crise</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énergétique</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eu</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impact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sur</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leur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vision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du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(n=381)</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1077026"/>
          </a:xfrm>
          <a:prstGeom prst="rect">
            <a:avLst/>
          </a:prstGeom>
          <a:noFill/>
          <a:ln>
            <a:solidFill>
              <a:srgbClr val="083060">
                <a:alpha val="98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a:ln>
                  <a:noFill/>
                </a:ln>
                <a:solidFill>
                  <a:srgbClr val="002060"/>
                </a:solidFill>
                <a:effectLst/>
                <a:uLnTx/>
                <a:uFillTx/>
                <a:latin typeface="Gilroy Bold"/>
                <a:ea typeface="+mn-ea"/>
                <a:cs typeface="Arial" charset="0"/>
              </a:rPr>
              <a:t>La crise énergétique implique le souhait de travailler dans une entreprise qui offre un meilleur package salarial, un travail flexible (télétravail) et des avantages privés favorisant une diminution de la consommation énergétique</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a:t>
            </a: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382686" y="2145549"/>
          <a:ext cx="11809312" cy="410994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 coins arrondis 1">
            <a:extLst>
              <a:ext uri="{FF2B5EF4-FFF2-40B4-BE49-F238E27FC236}">
                <a16:creationId xmlns:a16="http://schemas.microsoft.com/office/drawing/2014/main" id="{509A5D14-B9EF-47C3-A0A3-7E82458A89DF}"/>
              </a:ext>
            </a:extLst>
          </p:cNvPr>
          <p:cNvSpPr/>
          <p:nvPr/>
        </p:nvSpPr>
        <p:spPr>
          <a:xfrm>
            <a:off x="604801" y="2336285"/>
            <a:ext cx="8379730" cy="1938676"/>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
        <p:nvSpPr>
          <p:cNvPr id="3" name="ZoneTexte 10">
            <a:extLst>
              <a:ext uri="{FF2B5EF4-FFF2-40B4-BE49-F238E27FC236}">
                <a16:creationId xmlns:a16="http://schemas.microsoft.com/office/drawing/2014/main" id="{F4409F84-A1B6-1EF1-7D18-F05A4C2BA0BE}"/>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468578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18</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xfrm>
            <a:off x="711853" y="646088"/>
            <a:ext cx="9716068" cy="442121"/>
          </a:xfrm>
        </p:spPr>
        <p:txBody>
          <a:bodyPr/>
          <a:lstStyle/>
          <a:p>
            <a:r>
              <a:rPr lang="fr-FR" sz="2400" dirty="0"/>
              <a:t>Estimez-vous que votre travail actuel a du sens ?</a:t>
            </a:r>
            <a:endParaRPr lang="fr-BE"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91200" y="1128000"/>
            <a:ext cx="10804589" cy="420564"/>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Plus de 8 jeunes actifs sur 10 trouvent que leur travail a du sens.</a:t>
            </a:r>
          </a:p>
        </p:txBody>
      </p:sp>
      <p:graphicFrame>
        <p:nvGraphicFramePr>
          <p:cNvPr id="17" name="Chart 18">
            <a:extLst>
              <a:ext uri="{FF2B5EF4-FFF2-40B4-BE49-F238E27FC236}">
                <a16:creationId xmlns:a16="http://schemas.microsoft.com/office/drawing/2014/main" id="{39861C73-C5C5-47E1-AA6C-C82629E0E335}"/>
              </a:ext>
            </a:extLst>
          </p:cNvPr>
          <p:cNvGraphicFramePr/>
          <p:nvPr>
            <p:extLst>
              <p:ext uri="{D42A27DB-BD31-4B8C-83A1-F6EECF244321}">
                <p14:modId xmlns:p14="http://schemas.microsoft.com/office/powerpoint/2010/main" val="512499179"/>
              </p:ext>
            </p:extLst>
          </p:nvPr>
        </p:nvGraphicFramePr>
        <p:xfrm>
          <a:off x="1344240" y="2242624"/>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92D58E12-A158-43A2-805F-2E1E61127D7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ont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(n=667)</a:t>
            </a:r>
          </a:p>
        </p:txBody>
      </p:sp>
      <p:sp>
        <p:nvSpPr>
          <p:cNvPr id="13" name="ZoneTexte 28">
            <a:extLst>
              <a:ext uri="{FF2B5EF4-FFF2-40B4-BE49-F238E27FC236}">
                <a16:creationId xmlns:a16="http://schemas.microsoft.com/office/drawing/2014/main" id="{18E3DF31-C749-49E8-A979-6A77EC691947}"/>
              </a:ext>
            </a:extLst>
          </p:cNvPr>
          <p:cNvSpPr txBox="1"/>
          <p:nvPr/>
        </p:nvSpPr>
        <p:spPr>
          <a:xfrm>
            <a:off x="3215680" y="3872798"/>
            <a:ext cx="937389"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Arial" charset="0"/>
              </a:rPr>
              <a:t>NON</a:t>
            </a:r>
          </a:p>
        </p:txBody>
      </p:sp>
      <p:sp>
        <p:nvSpPr>
          <p:cNvPr id="16" name="ZoneTexte 29">
            <a:extLst>
              <a:ext uri="{FF2B5EF4-FFF2-40B4-BE49-F238E27FC236}">
                <a16:creationId xmlns:a16="http://schemas.microsoft.com/office/drawing/2014/main" id="{9C4E5BD7-C889-4FA1-A031-E6F23D89668D}"/>
              </a:ext>
            </a:extLst>
          </p:cNvPr>
          <p:cNvSpPr txBox="1"/>
          <p:nvPr/>
        </p:nvSpPr>
        <p:spPr>
          <a:xfrm>
            <a:off x="7106693" y="3932559"/>
            <a:ext cx="1004931"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00AEEF"/>
                </a:solidFill>
                <a:effectLst/>
                <a:uLnTx/>
                <a:uFillTx/>
                <a:latin typeface="Verdana" panose="020B0604030504040204" pitchFamily="34" charset="0"/>
                <a:ea typeface="Verdana" panose="020B0604030504040204" pitchFamily="34" charset="0"/>
                <a:cs typeface="Arial" charset="0"/>
              </a:rPr>
              <a:t>OUI</a:t>
            </a:r>
          </a:p>
        </p:txBody>
      </p:sp>
      <p:grpSp>
        <p:nvGrpSpPr>
          <p:cNvPr id="8" name="Group 7">
            <a:extLst>
              <a:ext uri="{FF2B5EF4-FFF2-40B4-BE49-F238E27FC236}">
                <a16:creationId xmlns:a16="http://schemas.microsoft.com/office/drawing/2014/main" id="{D2EFE515-CCB2-AA42-77D5-95F436D8766F}"/>
              </a:ext>
            </a:extLst>
          </p:cNvPr>
          <p:cNvGrpSpPr/>
          <p:nvPr/>
        </p:nvGrpSpPr>
        <p:grpSpPr>
          <a:xfrm>
            <a:off x="7440149" y="6501329"/>
            <a:ext cx="3893267" cy="235897"/>
            <a:chOff x="5580112" y="4876006"/>
            <a:chExt cx="2919950" cy="176923"/>
          </a:xfrm>
        </p:grpSpPr>
        <p:sp>
          <p:nvSpPr>
            <p:cNvPr id="18" name="TextBox 54">
              <a:extLst>
                <a:ext uri="{FF2B5EF4-FFF2-40B4-BE49-F238E27FC236}">
                  <a16:creationId xmlns:a16="http://schemas.microsoft.com/office/drawing/2014/main" id="{66002FDD-01B1-6DE9-DECD-CAEAF198D398}"/>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19" name="Group 18">
              <a:extLst>
                <a:ext uri="{FF2B5EF4-FFF2-40B4-BE49-F238E27FC236}">
                  <a16:creationId xmlns:a16="http://schemas.microsoft.com/office/drawing/2014/main" id="{E8C72F0E-3ABE-D7DE-745C-4D84E796D82C}"/>
                </a:ext>
              </a:extLst>
            </p:cNvPr>
            <p:cNvGrpSpPr/>
            <p:nvPr/>
          </p:nvGrpSpPr>
          <p:grpSpPr>
            <a:xfrm>
              <a:off x="5580112" y="4922512"/>
              <a:ext cx="118976" cy="118976"/>
              <a:chOff x="3731385" y="5389270"/>
              <a:chExt cx="162000" cy="162000"/>
            </a:xfrm>
          </p:grpSpPr>
          <p:sp>
            <p:nvSpPr>
              <p:cNvPr id="24" name="Oval 23">
                <a:extLst>
                  <a:ext uri="{FF2B5EF4-FFF2-40B4-BE49-F238E27FC236}">
                    <a16:creationId xmlns:a16="http://schemas.microsoft.com/office/drawing/2014/main" id="{92E2531E-B067-5CAD-854F-A27E57EC1EA7}"/>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5" name="Arrow: Right 24">
                <a:extLst>
                  <a:ext uri="{FF2B5EF4-FFF2-40B4-BE49-F238E27FC236}">
                    <a16:creationId xmlns:a16="http://schemas.microsoft.com/office/drawing/2014/main" id="{3255B167-2452-A80A-9191-128F87CE44C2}"/>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20" name="Group 19">
              <a:extLst>
                <a:ext uri="{FF2B5EF4-FFF2-40B4-BE49-F238E27FC236}">
                  <a16:creationId xmlns:a16="http://schemas.microsoft.com/office/drawing/2014/main" id="{6F13D132-F05E-B837-BB6A-96F535B32A21}"/>
                </a:ext>
              </a:extLst>
            </p:cNvPr>
            <p:cNvGrpSpPr/>
            <p:nvPr/>
          </p:nvGrpSpPr>
          <p:grpSpPr>
            <a:xfrm>
              <a:off x="6979382" y="4922511"/>
              <a:ext cx="118976" cy="118976"/>
              <a:chOff x="4954811" y="5389269"/>
              <a:chExt cx="162000" cy="162000"/>
            </a:xfrm>
          </p:grpSpPr>
          <p:sp>
            <p:nvSpPr>
              <p:cNvPr id="22" name="Oval 21">
                <a:extLst>
                  <a:ext uri="{FF2B5EF4-FFF2-40B4-BE49-F238E27FC236}">
                    <a16:creationId xmlns:a16="http://schemas.microsoft.com/office/drawing/2014/main" id="{5D843B57-8BC7-CC2D-AB01-D1434874FBF8}"/>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3" name="Arrow: Right 22">
                <a:extLst>
                  <a:ext uri="{FF2B5EF4-FFF2-40B4-BE49-F238E27FC236}">
                    <a16:creationId xmlns:a16="http://schemas.microsoft.com/office/drawing/2014/main" id="{C6F7AE35-5EC0-B702-B7D0-3305F440043A}"/>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21" name="TextBox 66">
              <a:extLst>
                <a:ext uri="{FF2B5EF4-FFF2-40B4-BE49-F238E27FC236}">
                  <a16:creationId xmlns:a16="http://schemas.microsoft.com/office/drawing/2014/main" id="{C34A31CF-C3ED-440C-2F82-9E980F666607}"/>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Tree>
    <p:extLst>
      <p:ext uri="{BB962C8B-B14F-4D97-AF65-F5344CB8AC3E}">
        <p14:creationId xmlns:p14="http://schemas.microsoft.com/office/powerpoint/2010/main" val="151676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19</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04801" y="410533"/>
            <a:ext cx="9716068" cy="442121"/>
          </a:xfrm>
        </p:spPr>
        <p:txBody>
          <a:bodyPr/>
          <a:lstStyle/>
          <a:p>
            <a:pPr defTabSz="609585">
              <a:lnSpc>
                <a:spcPct val="100000"/>
              </a:lnSpc>
              <a:defRPr/>
            </a:pPr>
            <a:r>
              <a:rPr lang="fr-FR" sz="2400" dirty="0"/>
              <a:t>Selon vous, quels sont les facteurs qui donnent du sens à votre travail?</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estiment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que leur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actuel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 du sens (n=569)</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162081"/>
            <a:ext cx="10848000" cy="1077026"/>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2133" b="0" i="0" u="none" strike="noStrike" kern="1200" cap="none" spc="0" normalizeH="0" baseline="0" noProof="0" dirty="0">
                <a:ln>
                  <a:noFill/>
                </a:ln>
                <a:solidFill>
                  <a:srgbClr val="002060"/>
                </a:solidFill>
                <a:effectLst/>
                <a:uLnTx/>
                <a:uFillTx/>
                <a:latin typeface="Gilroy Bold"/>
                <a:ea typeface="+mn-ea"/>
                <a:cs typeface="Arial" charset="0"/>
              </a:rPr>
              <a:t>Un travail qui a du sens, c’est avant tout un travail utile, qui permet de bien vivre en dehors du travail et de se développer en tant qu’individu (compétences, connaissances)</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94097" y="2239107"/>
          <a:ext cx="10803805" cy="416626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 coins arrondis 1">
            <a:extLst>
              <a:ext uri="{FF2B5EF4-FFF2-40B4-BE49-F238E27FC236}">
                <a16:creationId xmlns:a16="http://schemas.microsoft.com/office/drawing/2014/main" id="{E66D5AF7-04D0-45BE-8F02-46093401B8AF}"/>
              </a:ext>
            </a:extLst>
          </p:cNvPr>
          <p:cNvSpPr/>
          <p:nvPr/>
        </p:nvSpPr>
        <p:spPr>
          <a:xfrm>
            <a:off x="604801" y="2383604"/>
            <a:ext cx="8588847" cy="1593846"/>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Tree>
    <p:extLst>
      <p:ext uri="{BB962C8B-B14F-4D97-AF65-F5344CB8AC3E}">
        <p14:creationId xmlns:p14="http://schemas.microsoft.com/office/powerpoint/2010/main" val="8382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08E9613-D7FF-4F99-B620-B8D3F0DED68B}"/>
              </a:ext>
            </a:extLst>
          </p:cNvPr>
          <p:cNvSpPr>
            <a:spLocks noGrp="1"/>
          </p:cNvSpPr>
          <p:nvPr>
            <p:ph type="body" sz="quarter" idx="10"/>
          </p:nvPr>
        </p:nvSpPr>
        <p:spPr>
          <a:xfrm>
            <a:off x="691819" y="1593398"/>
            <a:ext cx="8691034" cy="1986916"/>
          </a:xfrm>
        </p:spPr>
        <p:txBody>
          <a:bodyPr/>
          <a:lstStyle/>
          <a:p>
            <a:pPr marL="342900" indent="-342900">
              <a:lnSpc>
                <a:spcPct val="150000"/>
              </a:lnSpc>
              <a:buFont typeface="Arial" panose="020B0604020202020204" pitchFamily="34" charset="0"/>
              <a:buChar char="•"/>
            </a:pPr>
            <a:r>
              <a:rPr lang="fr-BE" sz="2000" b="0" dirty="0">
                <a:solidFill>
                  <a:srgbClr val="002060"/>
                </a:solidFill>
              </a:rPr>
              <a:t>Introduction et présentation des résultats de l’Observatoire </a:t>
            </a:r>
            <a:br>
              <a:rPr lang="fr-BE" sz="2000" b="0" dirty="0">
                <a:solidFill>
                  <a:srgbClr val="002060"/>
                </a:solidFill>
              </a:rPr>
            </a:br>
            <a:r>
              <a:rPr lang="fr-BE" sz="2000" b="0" dirty="0">
                <a:solidFill>
                  <a:srgbClr val="002060"/>
                </a:solidFill>
              </a:rPr>
              <a:t>« Les jeunes de 18 à 32 ans et l’attractivité du monde du travail» par Michel Lebrun, Coordinateur aux Ressources Humaines chez CBC Banque &amp; Assurance </a:t>
            </a:r>
          </a:p>
          <a:p>
            <a:pPr marL="342900" indent="-342900">
              <a:lnSpc>
                <a:spcPct val="150000"/>
              </a:lnSpc>
              <a:buFont typeface="Arial" panose="020B0604020202020204" pitchFamily="34" charset="0"/>
              <a:buChar char="•"/>
            </a:pPr>
            <a:r>
              <a:rPr lang="fr-BE" sz="2000" b="0" dirty="0">
                <a:solidFill>
                  <a:srgbClr val="002060"/>
                </a:solidFill>
              </a:rPr>
              <a:t>Commentaires par Marine De Ridder, Chercheuse et Chargée de cours à l’ICHEC Brussels Management </a:t>
            </a:r>
            <a:r>
              <a:rPr lang="fr-BE" sz="2000" b="0" dirty="0" err="1">
                <a:solidFill>
                  <a:srgbClr val="002060"/>
                </a:solidFill>
              </a:rPr>
              <a:t>School</a:t>
            </a:r>
            <a:r>
              <a:rPr lang="fr-BE" sz="2000" b="0" dirty="0">
                <a:solidFill>
                  <a:srgbClr val="002060"/>
                </a:solidFill>
              </a:rPr>
              <a:t> </a:t>
            </a:r>
          </a:p>
          <a:p>
            <a:pPr marL="342900" indent="-342900">
              <a:lnSpc>
                <a:spcPct val="150000"/>
              </a:lnSpc>
              <a:buFont typeface="Arial" panose="020B0604020202020204" pitchFamily="34" charset="0"/>
              <a:buChar char="•"/>
            </a:pPr>
            <a:r>
              <a:rPr lang="fr-BE" sz="2000" b="0" dirty="0">
                <a:solidFill>
                  <a:srgbClr val="002060"/>
                </a:solidFill>
              </a:rPr>
              <a:t>Q&amp;A</a:t>
            </a:r>
          </a:p>
          <a:p>
            <a:pPr marL="342900" indent="-342900">
              <a:lnSpc>
                <a:spcPct val="150000"/>
              </a:lnSpc>
              <a:buFont typeface="Arial" panose="020B0604020202020204" pitchFamily="34" charset="0"/>
              <a:buChar char="•"/>
            </a:pPr>
            <a:r>
              <a:rPr lang="fr-BE" sz="2000" b="0" dirty="0">
                <a:solidFill>
                  <a:srgbClr val="002060"/>
                </a:solidFill>
              </a:rPr>
              <a:t>Lunch</a:t>
            </a:r>
          </a:p>
          <a:p>
            <a:pPr marL="342900" indent="-342900">
              <a:buFont typeface="Arial" panose="020B0604020202020204" pitchFamily="34" charset="0"/>
              <a:buChar char="•"/>
            </a:pPr>
            <a:endParaRPr lang="fr-BE" dirty="0"/>
          </a:p>
        </p:txBody>
      </p:sp>
      <p:sp>
        <p:nvSpPr>
          <p:cNvPr id="4" name="Titre 3">
            <a:extLst>
              <a:ext uri="{FF2B5EF4-FFF2-40B4-BE49-F238E27FC236}">
                <a16:creationId xmlns:a16="http://schemas.microsoft.com/office/drawing/2014/main" id="{983C4BE9-C5E2-4324-8E66-E6734D544082}"/>
              </a:ext>
            </a:extLst>
          </p:cNvPr>
          <p:cNvSpPr txBox="1">
            <a:spLocks/>
          </p:cNvSpPr>
          <p:nvPr/>
        </p:nvSpPr>
        <p:spPr>
          <a:xfrm>
            <a:off x="691819" y="356659"/>
            <a:ext cx="11304104" cy="720080"/>
          </a:xfrm>
          <a:prstGeom prst="rect">
            <a:avLst/>
          </a:prstGeom>
        </p:spPr>
        <p:txBody>
          <a:bodyPr>
            <a:noAutofit/>
          </a:bodyPr>
          <a:lstStyle>
            <a:lvl1pPr algn="l" defTabSz="457200" rtl="0" eaLnBrk="1" latinLnBrk="0" hangingPunct="1">
              <a:spcBef>
                <a:spcPct val="0"/>
              </a:spcBef>
              <a:buNone/>
              <a:defRPr sz="2000" b="1" kern="1200"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fr-BE" sz="3360" b="1" i="0" u="none" strike="noStrike" kern="1200" cap="none" spc="0" normalizeH="0" baseline="0" noProof="0" dirty="0">
                <a:ln>
                  <a:noFill/>
                </a:ln>
                <a:solidFill>
                  <a:srgbClr val="0097DB"/>
                </a:solidFill>
                <a:effectLst/>
                <a:uLnTx/>
                <a:uFillTx/>
                <a:latin typeface="Gilroy Bold" pitchFamily="2" charset="77"/>
                <a:ea typeface="Verdana" panose="020B0604030504040204" pitchFamily="34" charset="0"/>
              </a:rPr>
              <a:t>Agenda</a:t>
            </a:r>
            <a:br>
              <a:rPr kumimoji="0" lang="fr-BE" sz="2667"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rPr>
            </a:br>
            <a:endParaRPr kumimoji="0" lang="fr-BE" sz="2667"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801069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20</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367539"/>
            <a:ext cx="9716068" cy="442121"/>
          </a:xfrm>
        </p:spPr>
        <p:txBody>
          <a:bodyPr/>
          <a:lstStyle/>
          <a:p>
            <a:pPr defTabSz="609585">
              <a:lnSpc>
                <a:spcPct val="100000"/>
              </a:lnSpc>
              <a:defRPr/>
            </a:pPr>
            <a:r>
              <a:rPr lang="fr-FR" sz="2400" dirty="0"/>
              <a:t>Quels sont selon vous les plus grands facteurs de motivation à travailler ?</a:t>
            </a:r>
            <a:br>
              <a:rPr lang="fr-BE" dirty="0"/>
            </a:b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Les 3 facteurs de motivation à travailler sont le package salarial, l’environnement et l’ambiance de travail ainsi que le développement personnel.</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0" y="1964462"/>
          <a:ext cx="10403875" cy="4266864"/>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 coins arrondis 1">
            <a:extLst>
              <a:ext uri="{FF2B5EF4-FFF2-40B4-BE49-F238E27FC236}">
                <a16:creationId xmlns:a16="http://schemas.microsoft.com/office/drawing/2014/main" id="{60640512-42E1-4073-BC23-9C9C987710BB}"/>
              </a:ext>
            </a:extLst>
          </p:cNvPr>
          <p:cNvSpPr/>
          <p:nvPr/>
        </p:nvSpPr>
        <p:spPr>
          <a:xfrm>
            <a:off x="1295467" y="2099028"/>
            <a:ext cx="7584843" cy="1056000"/>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grpSp>
        <p:nvGrpSpPr>
          <p:cNvPr id="2" name="Group 1">
            <a:extLst>
              <a:ext uri="{FF2B5EF4-FFF2-40B4-BE49-F238E27FC236}">
                <a16:creationId xmlns:a16="http://schemas.microsoft.com/office/drawing/2014/main" id="{41D36CFB-DD86-2F9A-4C13-FDF7D674BA2C}"/>
              </a:ext>
            </a:extLst>
          </p:cNvPr>
          <p:cNvGrpSpPr/>
          <p:nvPr/>
        </p:nvGrpSpPr>
        <p:grpSpPr>
          <a:xfrm>
            <a:off x="7440149" y="6501329"/>
            <a:ext cx="3893267" cy="235897"/>
            <a:chOff x="5580112" y="4876006"/>
            <a:chExt cx="2919950" cy="176923"/>
          </a:xfrm>
        </p:grpSpPr>
        <p:sp>
          <p:nvSpPr>
            <p:cNvPr id="6" name="TextBox 54">
              <a:extLst>
                <a:ext uri="{FF2B5EF4-FFF2-40B4-BE49-F238E27FC236}">
                  <a16:creationId xmlns:a16="http://schemas.microsoft.com/office/drawing/2014/main" id="{2BC551E3-EEA9-44B2-A351-BB1CFC249092}"/>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8" name="Group 7">
              <a:extLst>
                <a:ext uri="{FF2B5EF4-FFF2-40B4-BE49-F238E27FC236}">
                  <a16:creationId xmlns:a16="http://schemas.microsoft.com/office/drawing/2014/main" id="{4C67AF7D-CBF4-7377-83CD-4DA62321FBD4}"/>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6980C1A7-02C5-60A9-B7C0-B89A0064A7B3}"/>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0" name="Arrow: Right 19">
                <a:extLst>
                  <a:ext uri="{FF2B5EF4-FFF2-40B4-BE49-F238E27FC236}">
                    <a16:creationId xmlns:a16="http://schemas.microsoft.com/office/drawing/2014/main" id="{21D08DEC-6623-6222-6AC8-EF47D8E90C59}"/>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9" name="Group 8">
              <a:extLst>
                <a:ext uri="{FF2B5EF4-FFF2-40B4-BE49-F238E27FC236}">
                  <a16:creationId xmlns:a16="http://schemas.microsoft.com/office/drawing/2014/main" id="{AD8BD1C4-3780-16D4-B362-5ED377F71FCA}"/>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47C3CECC-0E40-783D-B92C-41326D4B56E2}"/>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8" name="Arrow: Right 17">
                <a:extLst>
                  <a:ext uri="{FF2B5EF4-FFF2-40B4-BE49-F238E27FC236}">
                    <a16:creationId xmlns:a16="http://schemas.microsoft.com/office/drawing/2014/main" id="{569A62C0-3BDA-468D-88FF-8655FB8CB739}"/>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3" name="TextBox 66">
              <a:extLst>
                <a:ext uri="{FF2B5EF4-FFF2-40B4-BE49-F238E27FC236}">
                  <a16:creationId xmlns:a16="http://schemas.microsoft.com/office/drawing/2014/main" id="{229AE05F-A145-A7B5-FD46-9F70C4D9F94E}"/>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Tree>
    <p:extLst>
      <p:ext uri="{BB962C8B-B14F-4D97-AF65-F5344CB8AC3E}">
        <p14:creationId xmlns:p14="http://schemas.microsoft.com/office/powerpoint/2010/main" val="2010815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a:t>Les jeunes et l’attractivité d’une entreprise</a:t>
            </a:r>
            <a:endParaRPr lang="fr-BE" dirty="0"/>
          </a:p>
        </p:txBody>
      </p:sp>
    </p:spTree>
    <p:extLst>
      <p:ext uri="{BB962C8B-B14F-4D97-AF65-F5344CB8AC3E}">
        <p14:creationId xmlns:p14="http://schemas.microsoft.com/office/powerpoint/2010/main" val="967567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22</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705385" y="389098"/>
            <a:ext cx="9716068" cy="442121"/>
          </a:xfrm>
        </p:spPr>
        <p:txBody>
          <a:bodyPr/>
          <a:lstStyle/>
          <a:p>
            <a:pPr defTabSz="609585">
              <a:lnSpc>
                <a:spcPct val="100000"/>
              </a:lnSpc>
              <a:defRPr/>
            </a:pPr>
            <a:r>
              <a:rPr lang="fr-FR" sz="2400" dirty="0"/>
              <a:t>De manière générale, de quelles manières recherchez-vous/avez-vous recherché/rechercherez-vous prioritairement un travail ?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1077026"/>
          </a:xfrm>
          <a:prstGeom prst="rect">
            <a:avLst/>
          </a:prstGeom>
          <a:noFill/>
          <a:ln>
            <a:solidFill>
              <a:srgbClr val="083060">
                <a:alpha val="98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Les 3 canaux les plus utilisés pour rechercher un travail sont les sites web de recrutement, </a:t>
            </a:r>
            <a:r>
              <a:rPr kumimoji="0" lang="fr-BE" sz="2133" b="0" i="0" u="none" strike="noStrike" kern="1200" cap="none" spc="0" normalizeH="0" baseline="0" noProof="0" dirty="0">
                <a:ln>
                  <a:noFill/>
                </a:ln>
                <a:solidFill>
                  <a:srgbClr val="002060"/>
                </a:solidFill>
                <a:effectLst/>
                <a:uLnTx/>
                <a:uFillTx/>
                <a:latin typeface="Gilroy Bold"/>
                <a:ea typeface="+mn-ea"/>
                <a:cs typeface="+mn-cs"/>
              </a:rPr>
              <a:t>les agences de recrutement/d’</a:t>
            </a:r>
            <a:r>
              <a:rPr kumimoji="0" lang="fr-BE" sz="2133" b="0" i="0" u="none" strike="noStrike" kern="1200" cap="none" spc="0" normalizeH="0" baseline="0" noProof="0" dirty="0" err="1">
                <a:ln>
                  <a:noFill/>
                </a:ln>
                <a:solidFill>
                  <a:srgbClr val="002060"/>
                </a:solidFill>
                <a:effectLst/>
                <a:uLnTx/>
                <a:uFillTx/>
                <a:latin typeface="Gilroy Bold"/>
                <a:ea typeface="+mn-ea"/>
                <a:cs typeface="+mn-cs"/>
              </a:rPr>
              <a:t>interim</a:t>
            </a:r>
            <a:r>
              <a:rPr kumimoji="0" lang="fr-BE" sz="2133" b="0" i="0" u="none" strike="noStrike" kern="1200" cap="none" spc="0" normalizeH="0" baseline="0" noProof="0" dirty="0">
                <a:ln>
                  <a:noFill/>
                </a:ln>
                <a:solidFill>
                  <a:srgbClr val="002060"/>
                </a:solidFill>
                <a:effectLst/>
                <a:uLnTx/>
                <a:uFillTx/>
                <a:latin typeface="Gilroy Bold"/>
                <a:ea typeface="+mn-ea"/>
                <a:cs typeface="+mn-cs"/>
              </a:rPr>
              <a:t> et le </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site web de l’entreprise-même.</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239349" y="2203506"/>
          <a:ext cx="10848000" cy="4318587"/>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 coins arrondis 1">
            <a:extLst>
              <a:ext uri="{FF2B5EF4-FFF2-40B4-BE49-F238E27FC236}">
                <a16:creationId xmlns:a16="http://schemas.microsoft.com/office/drawing/2014/main" id="{B3729595-8C8C-49A4-B941-50D5DD18CD52}"/>
              </a:ext>
            </a:extLst>
          </p:cNvPr>
          <p:cNvSpPr/>
          <p:nvPr/>
        </p:nvSpPr>
        <p:spPr>
          <a:xfrm>
            <a:off x="1487488" y="2305227"/>
            <a:ext cx="7776000" cy="1681124"/>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
        <p:nvSpPr>
          <p:cNvPr id="13" name="Oval 12">
            <a:extLst>
              <a:ext uri="{FF2B5EF4-FFF2-40B4-BE49-F238E27FC236}">
                <a16:creationId xmlns:a16="http://schemas.microsoft.com/office/drawing/2014/main" id="{4B259AC0-E140-43BA-B65B-4ED90F9E7163}"/>
              </a:ext>
            </a:extLst>
          </p:cNvPr>
          <p:cNvSpPr/>
          <p:nvPr/>
        </p:nvSpPr>
        <p:spPr>
          <a:xfrm>
            <a:off x="239349" y="4625068"/>
            <a:ext cx="2097664" cy="139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Gilroy"/>
                <a:ea typeface="+mn-ea"/>
                <a:cs typeface="+mn-cs"/>
              </a:rPr>
              <a:t>Soit</a:t>
            </a:r>
            <a:r>
              <a:rPr kumimoji="0" lang="en-GB" sz="2000" b="0" i="0" u="none" strike="noStrike" kern="1200" cap="none" spc="0" normalizeH="0" baseline="0" noProof="0" dirty="0">
                <a:ln>
                  <a:noFill/>
                </a:ln>
                <a:solidFill>
                  <a:srgbClr val="FFFFFF"/>
                </a:solidFill>
                <a:effectLst/>
                <a:uLnTx/>
                <a:uFillTx/>
                <a:latin typeface="Gilroy"/>
                <a:ea typeface="+mn-ea"/>
                <a:cs typeface="+mn-cs"/>
              </a:rPr>
              <a:t> 83% online</a:t>
            </a:r>
          </a:p>
        </p:txBody>
      </p:sp>
      <p:grpSp>
        <p:nvGrpSpPr>
          <p:cNvPr id="2" name="Group 1">
            <a:extLst>
              <a:ext uri="{FF2B5EF4-FFF2-40B4-BE49-F238E27FC236}">
                <a16:creationId xmlns:a16="http://schemas.microsoft.com/office/drawing/2014/main" id="{0BB10D87-C552-8B15-D5DC-191CEDE04325}"/>
              </a:ext>
            </a:extLst>
          </p:cNvPr>
          <p:cNvGrpSpPr/>
          <p:nvPr/>
        </p:nvGrpSpPr>
        <p:grpSpPr>
          <a:xfrm>
            <a:off x="7440149" y="6501329"/>
            <a:ext cx="3893267" cy="235897"/>
            <a:chOff x="5580112" y="4876006"/>
            <a:chExt cx="2919950" cy="176923"/>
          </a:xfrm>
        </p:grpSpPr>
        <p:sp>
          <p:nvSpPr>
            <p:cNvPr id="6" name="TextBox 54">
              <a:extLst>
                <a:ext uri="{FF2B5EF4-FFF2-40B4-BE49-F238E27FC236}">
                  <a16:creationId xmlns:a16="http://schemas.microsoft.com/office/drawing/2014/main" id="{4777459E-1108-A9CC-5219-A9D2A68EEA11}"/>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8" name="Group 7">
              <a:extLst>
                <a:ext uri="{FF2B5EF4-FFF2-40B4-BE49-F238E27FC236}">
                  <a16:creationId xmlns:a16="http://schemas.microsoft.com/office/drawing/2014/main" id="{22F1970F-871F-6A73-BBCA-0A3049F8B9F6}"/>
                </a:ext>
              </a:extLst>
            </p:cNvPr>
            <p:cNvGrpSpPr/>
            <p:nvPr/>
          </p:nvGrpSpPr>
          <p:grpSpPr>
            <a:xfrm>
              <a:off x="5580112" y="4922512"/>
              <a:ext cx="118976" cy="118976"/>
              <a:chOff x="3731385" y="5389270"/>
              <a:chExt cx="162000" cy="162000"/>
            </a:xfrm>
          </p:grpSpPr>
          <p:sp>
            <p:nvSpPr>
              <p:cNvPr id="20" name="Oval 19">
                <a:extLst>
                  <a:ext uri="{FF2B5EF4-FFF2-40B4-BE49-F238E27FC236}">
                    <a16:creationId xmlns:a16="http://schemas.microsoft.com/office/drawing/2014/main" id="{353DADF2-95F1-5DDA-3829-31415BC981E7}"/>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1" name="Arrow: Right 20">
                <a:extLst>
                  <a:ext uri="{FF2B5EF4-FFF2-40B4-BE49-F238E27FC236}">
                    <a16:creationId xmlns:a16="http://schemas.microsoft.com/office/drawing/2014/main" id="{9C06FCA7-D47E-A4D2-5361-2100223A7668}"/>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9" name="Group 8">
              <a:extLst>
                <a:ext uri="{FF2B5EF4-FFF2-40B4-BE49-F238E27FC236}">
                  <a16:creationId xmlns:a16="http://schemas.microsoft.com/office/drawing/2014/main" id="{EF150B2A-B7EA-AE5C-DEC6-D98BBE472F2C}"/>
                </a:ext>
              </a:extLst>
            </p:cNvPr>
            <p:cNvGrpSpPr/>
            <p:nvPr/>
          </p:nvGrpSpPr>
          <p:grpSpPr>
            <a:xfrm>
              <a:off x="6979382" y="4922511"/>
              <a:ext cx="118976" cy="118976"/>
              <a:chOff x="4954811" y="5389269"/>
              <a:chExt cx="162000" cy="162000"/>
            </a:xfrm>
          </p:grpSpPr>
          <p:sp>
            <p:nvSpPr>
              <p:cNvPr id="18" name="Oval 17">
                <a:extLst>
                  <a:ext uri="{FF2B5EF4-FFF2-40B4-BE49-F238E27FC236}">
                    <a16:creationId xmlns:a16="http://schemas.microsoft.com/office/drawing/2014/main" id="{83548A21-7A03-4E61-0856-7D8BCB0BE729}"/>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9" name="Arrow: Right 18">
                <a:extLst>
                  <a:ext uri="{FF2B5EF4-FFF2-40B4-BE49-F238E27FC236}">
                    <a16:creationId xmlns:a16="http://schemas.microsoft.com/office/drawing/2014/main" id="{FBDB0D4F-7E3B-5039-8C96-47A247BD2456}"/>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4" name="TextBox 66">
              <a:extLst>
                <a:ext uri="{FF2B5EF4-FFF2-40B4-BE49-F238E27FC236}">
                  <a16:creationId xmlns:a16="http://schemas.microsoft.com/office/drawing/2014/main" id="{59F8916A-B720-44E3-13BA-397EAED996FC}"/>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
        <p:nvSpPr>
          <p:cNvPr id="36" name="TextBox 35">
            <a:extLst>
              <a:ext uri="{FF2B5EF4-FFF2-40B4-BE49-F238E27FC236}">
                <a16:creationId xmlns:a16="http://schemas.microsoft.com/office/drawing/2014/main" id="{7D7912B0-20F3-A362-3476-A5B6501E8CAD}"/>
              </a:ext>
            </a:extLst>
          </p:cNvPr>
          <p:cNvSpPr txBox="1"/>
          <p:nvPr/>
        </p:nvSpPr>
        <p:spPr>
          <a:xfrm>
            <a:off x="5505770" y="4904245"/>
            <a:ext cx="95325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0A3365"/>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2541791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74686" y="2394060"/>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23</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La perception attractive que vous aviez de votre employeur actuel/dernier employeur est/était-elle conforme à la réalité ?</a:t>
            </a:r>
            <a:endParaRPr lang="fr-BE"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3763426" y="4270203"/>
            <a:ext cx="937389"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7444747" y="3981107"/>
            <a:ext cx="1004931"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00AEEF"/>
                </a:solidFill>
                <a:effectLst/>
                <a:uLnTx/>
                <a:uFillTx/>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591173" y="1311951"/>
            <a:ext cx="10804589"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Près de 7 jeunes actifs sur 10 estiment que leur employeur est/était aussi attractif qu’ils l’imaginaient.</a:t>
            </a:r>
          </a:p>
        </p:txBody>
      </p:sp>
      <p:sp>
        <p:nvSpPr>
          <p:cNvPr id="16" name="ZoneTexte 28">
            <a:extLst>
              <a:ext uri="{FF2B5EF4-FFF2-40B4-BE49-F238E27FC236}">
                <a16:creationId xmlns:a16="http://schemas.microsoft.com/office/drawing/2014/main" id="{B4A081C1-2E67-4FE2-A8D0-5B193D6628C3}"/>
              </a:ext>
            </a:extLst>
          </p:cNvPr>
          <p:cNvSpPr txBox="1"/>
          <p:nvPr/>
        </p:nvSpPr>
        <p:spPr>
          <a:xfrm>
            <a:off x="2063553" y="3170975"/>
            <a:ext cx="3341871" cy="66697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Arial" charset="0"/>
              </a:rPr>
              <a:t>Je ne sais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Arial" charset="0"/>
              </a:rPr>
              <a:t>pas</a:t>
            </a:r>
          </a:p>
        </p:txBody>
      </p:sp>
      <p:sp>
        <p:nvSpPr>
          <p:cNvPr id="13" name="Text Placeholder 3">
            <a:extLst>
              <a:ext uri="{FF2B5EF4-FFF2-40B4-BE49-F238E27FC236}">
                <a16:creationId xmlns:a16="http://schemas.microsoft.com/office/drawing/2014/main" id="{010BDCF0-4F64-472D-B607-CE4813A5E853}"/>
              </a:ext>
            </a:extLst>
          </p:cNvPr>
          <p:cNvSpPr txBox="1">
            <a:spLocks/>
          </p:cNvSpPr>
          <p:nvPr/>
        </p:nvSpPr>
        <p:spPr>
          <a:xfrm>
            <a:off x="991349"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ont déjà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e première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expérience</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de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(n=731)</a:t>
            </a:r>
          </a:p>
        </p:txBody>
      </p:sp>
      <p:grpSp>
        <p:nvGrpSpPr>
          <p:cNvPr id="7" name="Group 6">
            <a:extLst>
              <a:ext uri="{FF2B5EF4-FFF2-40B4-BE49-F238E27FC236}">
                <a16:creationId xmlns:a16="http://schemas.microsoft.com/office/drawing/2014/main" id="{5B3F770B-8F53-CCBD-B152-AB7F66B17949}"/>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59210556-58C5-B4A2-CAF7-94E9ADA56CE2}"/>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12" name="Group 11">
              <a:extLst>
                <a:ext uri="{FF2B5EF4-FFF2-40B4-BE49-F238E27FC236}">
                  <a16:creationId xmlns:a16="http://schemas.microsoft.com/office/drawing/2014/main" id="{283B96E5-29BE-FEF6-5EAA-3A2D419E84D6}"/>
                </a:ext>
              </a:extLst>
            </p:cNvPr>
            <p:cNvGrpSpPr/>
            <p:nvPr/>
          </p:nvGrpSpPr>
          <p:grpSpPr>
            <a:xfrm>
              <a:off x="5580112" y="4922512"/>
              <a:ext cx="118976" cy="118976"/>
              <a:chOff x="3731385" y="5389270"/>
              <a:chExt cx="162000" cy="162000"/>
            </a:xfrm>
          </p:grpSpPr>
          <p:sp>
            <p:nvSpPr>
              <p:cNvPr id="20" name="Oval 19">
                <a:extLst>
                  <a:ext uri="{FF2B5EF4-FFF2-40B4-BE49-F238E27FC236}">
                    <a16:creationId xmlns:a16="http://schemas.microsoft.com/office/drawing/2014/main" id="{84B70D35-F1B9-6EB7-C214-43AA23E9A0D3}"/>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1" name="Arrow: Right 20">
                <a:extLst>
                  <a:ext uri="{FF2B5EF4-FFF2-40B4-BE49-F238E27FC236}">
                    <a16:creationId xmlns:a16="http://schemas.microsoft.com/office/drawing/2014/main" id="{8C0D9CBD-B54A-4C9A-739F-FCA67EEF4CBC}"/>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15" name="Group 14">
              <a:extLst>
                <a:ext uri="{FF2B5EF4-FFF2-40B4-BE49-F238E27FC236}">
                  <a16:creationId xmlns:a16="http://schemas.microsoft.com/office/drawing/2014/main" id="{B8043050-D614-BEEF-719F-800278DDBC69}"/>
                </a:ext>
              </a:extLst>
            </p:cNvPr>
            <p:cNvGrpSpPr/>
            <p:nvPr/>
          </p:nvGrpSpPr>
          <p:grpSpPr>
            <a:xfrm>
              <a:off x="6979382" y="4922511"/>
              <a:ext cx="118976" cy="118976"/>
              <a:chOff x="4954811" y="5389269"/>
              <a:chExt cx="162000" cy="162000"/>
            </a:xfrm>
          </p:grpSpPr>
          <p:sp>
            <p:nvSpPr>
              <p:cNvPr id="18" name="Oval 17">
                <a:extLst>
                  <a:ext uri="{FF2B5EF4-FFF2-40B4-BE49-F238E27FC236}">
                    <a16:creationId xmlns:a16="http://schemas.microsoft.com/office/drawing/2014/main" id="{0CC007F0-EB66-7A87-1821-745D9B740B20}"/>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9" name="Arrow: Right 18">
                <a:extLst>
                  <a:ext uri="{FF2B5EF4-FFF2-40B4-BE49-F238E27FC236}">
                    <a16:creationId xmlns:a16="http://schemas.microsoft.com/office/drawing/2014/main" id="{82383F69-D3A6-5C32-50B2-D48B9452D4C2}"/>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7" name="TextBox 66">
              <a:extLst>
                <a:ext uri="{FF2B5EF4-FFF2-40B4-BE49-F238E27FC236}">
                  <a16:creationId xmlns:a16="http://schemas.microsoft.com/office/drawing/2014/main" id="{B814F397-C45B-0B5D-FBFF-0D7A6E68FD7E}"/>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Tree>
    <p:extLst>
      <p:ext uri="{BB962C8B-B14F-4D97-AF65-F5344CB8AC3E}">
        <p14:creationId xmlns:p14="http://schemas.microsoft.com/office/powerpoint/2010/main" val="270552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24</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375256"/>
            <a:ext cx="9716068" cy="442121"/>
          </a:xfrm>
        </p:spPr>
        <p:txBody>
          <a:bodyPr/>
          <a:lstStyle/>
          <a:p>
            <a:pPr defTabSz="609585">
              <a:lnSpc>
                <a:spcPct val="100000"/>
              </a:lnSpc>
              <a:defRPr/>
            </a:pPr>
            <a:r>
              <a:rPr lang="fr-FR" sz="2400" dirty="0"/>
              <a:t>Pour quelles raisons cette perception n’était-elle pas conforme à la réalité ?</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1077026"/>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2133" b="0" i="0" u="none" strike="noStrike" kern="1200" cap="none" spc="0" normalizeH="0" baseline="0" noProof="0" dirty="0">
                <a:ln>
                  <a:noFill/>
                </a:ln>
                <a:solidFill>
                  <a:srgbClr val="002060"/>
                </a:solidFill>
                <a:effectLst/>
                <a:uLnTx/>
                <a:uFillTx/>
                <a:latin typeface="Gilroy Bold"/>
                <a:ea typeface="+mn-ea"/>
                <a:cs typeface="Arial" charset="0"/>
              </a:rPr>
              <a:t>La mauvaise qualité du management, la mauvaise ambiance de travail ou le non-respect des valeurs annoncées sont à la base de la distorsion entre la perception attractive que les jeunes avaient de leur employeur et la réalité</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691200" y="2238137"/>
          <a:ext cx="10848000" cy="419018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
            <a:extLst>
              <a:ext uri="{FF2B5EF4-FFF2-40B4-BE49-F238E27FC236}">
                <a16:creationId xmlns:a16="http://schemas.microsoft.com/office/drawing/2014/main" id="{2C237C1B-95CF-45CE-8E39-95103841E1BA}"/>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dont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la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perception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attractive</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qu’ils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avaient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de leur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employeur</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n’est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n’était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pas conforme à la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réalité</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(n=144)</a:t>
            </a:r>
          </a:p>
        </p:txBody>
      </p:sp>
      <p:sp>
        <p:nvSpPr>
          <p:cNvPr id="13" name="Rectangle : coins arrondis 1">
            <a:extLst>
              <a:ext uri="{FF2B5EF4-FFF2-40B4-BE49-F238E27FC236}">
                <a16:creationId xmlns:a16="http://schemas.microsoft.com/office/drawing/2014/main" id="{0EBDD61C-0CD4-464F-A385-3679CE9B7F79}"/>
              </a:ext>
            </a:extLst>
          </p:cNvPr>
          <p:cNvSpPr/>
          <p:nvPr/>
        </p:nvSpPr>
        <p:spPr>
          <a:xfrm>
            <a:off x="691200" y="2299844"/>
            <a:ext cx="8093099" cy="1104000"/>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Tree>
    <p:extLst>
      <p:ext uri="{BB962C8B-B14F-4D97-AF65-F5344CB8AC3E}">
        <p14:creationId xmlns:p14="http://schemas.microsoft.com/office/powerpoint/2010/main" val="427857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25</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p:txBody>
          <a:bodyPr/>
          <a:lstStyle/>
          <a:p>
            <a:pPr defTabSz="609585">
              <a:lnSpc>
                <a:spcPct val="100000"/>
              </a:lnSpc>
              <a:defRPr/>
            </a:pPr>
            <a:r>
              <a:rPr lang="fr-FR" sz="2400" dirty="0"/>
              <a:t>Le délai et le processus de recrutement sont-ils des critères de choix selon vous pour postuler auprès d’une entreprise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597747" y="1414797"/>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Plus d’1 jeune actif sur 2 considèrent le délai et le processus de recrutement comme des critères de choix pour postuler.</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815413" y="2092988"/>
          <a:ext cx="6624736" cy="393643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1FD6429-C43E-4696-A25A-07A9D6C2D746}"/>
              </a:ext>
            </a:extLst>
          </p:cNvPr>
          <p:cNvSpPr txBox="1"/>
          <p:nvPr/>
        </p:nvSpPr>
        <p:spPr>
          <a:xfrm>
            <a:off x="6288021" y="2627291"/>
            <a:ext cx="960107"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nl-NL" sz="1867" b="1" i="0" u="none" strike="noStrike" kern="1200" cap="none" spc="0" normalizeH="0" baseline="0" noProof="0" dirty="0">
                <a:ln>
                  <a:noFill/>
                </a:ln>
                <a:solidFill>
                  <a:srgbClr val="00AEEF"/>
                </a:solidFill>
                <a:effectLst/>
                <a:uLnTx/>
                <a:uFillTx/>
                <a:latin typeface="Gilroy"/>
                <a:ea typeface="+mn-ea"/>
                <a:cs typeface="+mn-cs"/>
              </a:rPr>
              <a:t>56%</a:t>
            </a:r>
            <a:endParaRPr kumimoji="0" lang="nl-NL" sz="1867" b="1" i="0" u="none" strike="noStrike" kern="1200" cap="none" spc="0" normalizeH="0" baseline="0" noProof="0" dirty="0">
              <a:ln>
                <a:noFill/>
              </a:ln>
              <a:solidFill>
                <a:srgbClr val="00AEEF"/>
              </a:solidFill>
              <a:effectLst/>
              <a:uLnTx/>
              <a:uFillTx/>
              <a:latin typeface="Arial" charset="0"/>
              <a:ea typeface="+mn-ea"/>
              <a:cs typeface="Arial" charset="0"/>
            </a:endParaRPr>
          </a:p>
        </p:txBody>
      </p:sp>
      <p:sp>
        <p:nvSpPr>
          <p:cNvPr id="14" name="TextBox 13">
            <a:extLst>
              <a:ext uri="{FF2B5EF4-FFF2-40B4-BE49-F238E27FC236}">
                <a16:creationId xmlns:a16="http://schemas.microsoft.com/office/drawing/2014/main" id="{3DC3CC22-8F32-489D-B86E-2342B8E9011B}"/>
              </a:ext>
            </a:extLst>
          </p:cNvPr>
          <p:cNvSpPr txBox="1"/>
          <p:nvPr/>
        </p:nvSpPr>
        <p:spPr>
          <a:xfrm>
            <a:off x="6356352" y="4543149"/>
            <a:ext cx="891777"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nl-NL" sz="1867" b="1" i="0" u="none" strike="noStrike" kern="1200" cap="none" spc="0" normalizeH="0" baseline="0" noProof="0" dirty="0">
                <a:ln>
                  <a:noFill/>
                </a:ln>
                <a:solidFill>
                  <a:srgbClr val="00AEEF"/>
                </a:solidFill>
                <a:effectLst/>
                <a:uLnTx/>
                <a:uFillTx/>
                <a:latin typeface="Arial" charset="0"/>
                <a:ea typeface="+mn-ea"/>
                <a:cs typeface="Arial" charset="0"/>
              </a:rPr>
              <a:t>10%</a:t>
            </a:r>
          </a:p>
        </p:txBody>
      </p:sp>
      <p:sp>
        <p:nvSpPr>
          <p:cNvPr id="17" name="Accolade fermante 12">
            <a:extLst>
              <a:ext uri="{FF2B5EF4-FFF2-40B4-BE49-F238E27FC236}">
                <a16:creationId xmlns:a16="http://schemas.microsoft.com/office/drawing/2014/main" id="{7F52B0CE-3F09-4B6F-A2EC-1AAF4789367D}"/>
              </a:ext>
            </a:extLst>
          </p:cNvPr>
          <p:cNvSpPr/>
          <p:nvPr/>
        </p:nvSpPr>
        <p:spPr>
          <a:xfrm>
            <a:off x="5989473" y="2338246"/>
            <a:ext cx="277991" cy="988461"/>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AEEF"/>
              </a:solidFill>
              <a:effectLst/>
              <a:uLnTx/>
              <a:uFillTx/>
              <a:latin typeface="Calibri"/>
              <a:ea typeface="+mn-ea"/>
              <a:cs typeface="+mn-cs"/>
            </a:endParaRPr>
          </a:p>
        </p:txBody>
      </p:sp>
      <p:sp>
        <p:nvSpPr>
          <p:cNvPr id="6" name="Accolade fermante 12">
            <a:extLst>
              <a:ext uri="{FF2B5EF4-FFF2-40B4-BE49-F238E27FC236}">
                <a16:creationId xmlns:a16="http://schemas.microsoft.com/office/drawing/2014/main" id="{75A95897-093A-DA39-BBF0-56C2D5516036}"/>
              </a:ext>
            </a:extLst>
          </p:cNvPr>
          <p:cNvSpPr/>
          <p:nvPr/>
        </p:nvSpPr>
        <p:spPr>
          <a:xfrm>
            <a:off x="6021747" y="4254104"/>
            <a:ext cx="277991" cy="988461"/>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AEEF"/>
              </a:solidFill>
              <a:effectLst/>
              <a:uLnTx/>
              <a:uFillTx/>
              <a:latin typeface="Calibri"/>
              <a:ea typeface="+mn-ea"/>
              <a:cs typeface="+mn-cs"/>
            </a:endParaRPr>
          </a:p>
        </p:txBody>
      </p:sp>
    </p:spTree>
    <p:extLst>
      <p:ext uri="{BB962C8B-B14F-4D97-AF65-F5344CB8AC3E}">
        <p14:creationId xmlns:p14="http://schemas.microsoft.com/office/powerpoint/2010/main" val="348058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26</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307272"/>
            <a:ext cx="9716068" cy="442121"/>
          </a:xfrm>
        </p:spPr>
        <p:txBody>
          <a:bodyPr/>
          <a:lstStyle/>
          <a:p>
            <a:pPr defTabSz="609585">
              <a:lnSpc>
                <a:spcPct val="100000"/>
              </a:lnSpc>
              <a:defRPr/>
            </a:pPr>
            <a:r>
              <a:rPr lang="fr-FR" sz="2400" dirty="0"/>
              <a:t>Selon vous, quelles sont les principales raisons qui pourraient vous faire changer d’employeur ?</a:t>
            </a:r>
            <a:br>
              <a:rPr lang="fr-BE" dirty="0"/>
            </a:br>
            <a:endParaRPr lang="fr-BE" dirty="0"/>
          </a:p>
        </p:txBody>
      </p:sp>
      <p:sp>
        <p:nvSpPr>
          <p:cNvPr id="7" name="Text Placeholder 3"/>
          <p:cNvSpPr txBox="1">
            <a:spLocks/>
          </p:cNvSpPr>
          <p:nvPr/>
        </p:nvSpPr>
        <p:spPr>
          <a:xfrm>
            <a:off x="953272" y="6305653"/>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ont déjà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e première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expérience</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de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(n=731)</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Les jeunes actifs pourraient changer d’employeur </a:t>
            </a:r>
            <a:r>
              <a:rPr kumimoji="0" lang="fr-BE" sz="2133" b="0" i="0" u="none" strike="noStrike" kern="1200" cap="none" spc="0" normalizeH="0" baseline="0" noProof="0" dirty="0">
                <a:ln>
                  <a:noFill/>
                </a:ln>
                <a:solidFill>
                  <a:srgbClr val="002060"/>
                </a:solidFill>
                <a:effectLst/>
                <a:uLnTx/>
                <a:uFillTx/>
                <a:latin typeface="Gilroy Bold"/>
                <a:ea typeface="+mn-ea"/>
                <a:cs typeface="+mn-cs"/>
              </a:rPr>
              <a:t>avant tout </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en raison d’un meilleur salaire ou d’un meilleur équilibre entre vie privée et vie professionnelle.</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305952" y="1969751"/>
          <a:ext cx="11233248" cy="4273895"/>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 coins arrondis 1">
            <a:extLst>
              <a:ext uri="{FF2B5EF4-FFF2-40B4-BE49-F238E27FC236}">
                <a16:creationId xmlns:a16="http://schemas.microsoft.com/office/drawing/2014/main" id="{593FF81E-0A31-4B1E-BC3F-D0CEB76A809B}"/>
              </a:ext>
            </a:extLst>
          </p:cNvPr>
          <p:cNvSpPr/>
          <p:nvPr/>
        </p:nvSpPr>
        <p:spPr>
          <a:xfrm>
            <a:off x="691200" y="2344528"/>
            <a:ext cx="7602525" cy="1084472"/>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
        <p:nvSpPr>
          <p:cNvPr id="2" name="TextBox 1">
            <a:extLst>
              <a:ext uri="{FF2B5EF4-FFF2-40B4-BE49-F238E27FC236}">
                <a16:creationId xmlns:a16="http://schemas.microsoft.com/office/drawing/2014/main" id="{B8B64D95-4E44-4669-9687-8CA34216FA1C}"/>
              </a:ext>
            </a:extLst>
          </p:cNvPr>
          <p:cNvSpPr txBox="1"/>
          <p:nvPr/>
        </p:nvSpPr>
        <p:spPr>
          <a:xfrm>
            <a:off x="652800" y="2001926"/>
            <a:ext cx="3062057"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Le </a:t>
            </a:r>
            <a:r>
              <a:rPr kumimoji="0" lang="en-GB" sz="1467" b="1"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choix</a:t>
            </a:r>
            <a:r>
              <a:rPr kumimoji="0" lang="en-GB" sz="1467"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a:t>
            </a:r>
            <a:r>
              <a:rPr kumimoji="0" lang="en-GB" sz="1467" b="1"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d’une</a:t>
            </a:r>
            <a:r>
              <a:rPr kumimoji="0" lang="en-GB" sz="1467"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a:t>
            </a:r>
            <a:r>
              <a:rPr kumimoji="0" lang="en-GB" sz="1467" b="1"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entreprise</a:t>
            </a:r>
            <a:r>
              <a:rPr kumimoji="0" lang="en-GB" sz="1467"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3239198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27</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p:txBody>
          <a:bodyPr/>
          <a:lstStyle/>
          <a:p>
            <a:pPr defTabSz="609585">
              <a:lnSpc>
                <a:spcPct val="100000"/>
              </a:lnSpc>
              <a:defRPr/>
            </a:pPr>
            <a:r>
              <a:rPr lang="fr-FR" sz="2400" dirty="0"/>
              <a:t>En termes de ressources humaines, quels sont les critères auxquels vous accordez le plus d’importance dans le choix d’une entreprise ?</a:t>
            </a:r>
            <a:br>
              <a:rPr lang="fr-BE" dirty="0"/>
            </a:b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04801" y="1368403"/>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Un salaire adéquat, la reconnaissance ainsi que le travail d’équipe sont les critères de ressources humaines les plus importants dans le choix d’un employeur.</a:t>
            </a: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0" y="2159414"/>
          <a:ext cx="11572205" cy="411208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 coins arrondis 1">
            <a:extLst>
              <a:ext uri="{FF2B5EF4-FFF2-40B4-BE49-F238E27FC236}">
                <a16:creationId xmlns:a16="http://schemas.microsoft.com/office/drawing/2014/main" id="{A6451E9B-25F8-4D57-A0D3-B1DFB3CE3B11}"/>
              </a:ext>
            </a:extLst>
          </p:cNvPr>
          <p:cNvSpPr/>
          <p:nvPr/>
        </p:nvSpPr>
        <p:spPr>
          <a:xfrm>
            <a:off x="2255574" y="2614931"/>
            <a:ext cx="6653973" cy="984832"/>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
        <p:nvSpPr>
          <p:cNvPr id="3" name="ZoneTexte 10">
            <a:extLst>
              <a:ext uri="{FF2B5EF4-FFF2-40B4-BE49-F238E27FC236}">
                <a16:creationId xmlns:a16="http://schemas.microsoft.com/office/drawing/2014/main" id="{8EA29DB4-2B30-C328-941F-B95685D1A92C}"/>
              </a:ext>
            </a:extLst>
          </p:cNvPr>
          <p:cNvSpPr txBox="1"/>
          <p:nvPr/>
        </p:nvSpPr>
        <p:spPr>
          <a:xfrm>
            <a:off x="5471328" y="14945"/>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nvGrpSpPr>
          <p:cNvPr id="2" name="Group 1">
            <a:extLst>
              <a:ext uri="{FF2B5EF4-FFF2-40B4-BE49-F238E27FC236}">
                <a16:creationId xmlns:a16="http://schemas.microsoft.com/office/drawing/2014/main" id="{1F259B90-01D0-5A2D-9679-7832EE4F12F8}"/>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B8E702AE-62CB-BB67-571C-D986C7BDBC3E}"/>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11" name="Group 10">
              <a:extLst>
                <a:ext uri="{FF2B5EF4-FFF2-40B4-BE49-F238E27FC236}">
                  <a16:creationId xmlns:a16="http://schemas.microsoft.com/office/drawing/2014/main" id="{3957D5F0-A718-C53B-52F5-4F310DC15AC0}"/>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1A3A2B3E-60C3-FE1B-4F63-C71DDFE23DE2}"/>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0" name="Arrow: Right 19">
                <a:extLst>
                  <a:ext uri="{FF2B5EF4-FFF2-40B4-BE49-F238E27FC236}">
                    <a16:creationId xmlns:a16="http://schemas.microsoft.com/office/drawing/2014/main" id="{69AA945C-3859-3A02-4259-A41F3729519A}"/>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12" name="Group 11">
              <a:extLst>
                <a:ext uri="{FF2B5EF4-FFF2-40B4-BE49-F238E27FC236}">
                  <a16:creationId xmlns:a16="http://schemas.microsoft.com/office/drawing/2014/main" id="{5F0B0E67-C83A-DDF8-2899-1F903C08B102}"/>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110428A2-FE87-5182-7F06-75DCF3E940D1}"/>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8" name="Arrow: Right 17">
                <a:extLst>
                  <a:ext uri="{FF2B5EF4-FFF2-40B4-BE49-F238E27FC236}">
                    <a16:creationId xmlns:a16="http://schemas.microsoft.com/office/drawing/2014/main" id="{3E0F403D-B375-637E-D494-7F43F0B53603}"/>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4" name="TextBox 66">
              <a:extLst>
                <a:ext uri="{FF2B5EF4-FFF2-40B4-BE49-F238E27FC236}">
                  <a16:creationId xmlns:a16="http://schemas.microsoft.com/office/drawing/2014/main" id="{33E4DD7F-BE4C-3F7F-E93D-8DC457EF826B}"/>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Tree>
    <p:extLst>
      <p:ext uri="{BB962C8B-B14F-4D97-AF65-F5344CB8AC3E}">
        <p14:creationId xmlns:p14="http://schemas.microsoft.com/office/powerpoint/2010/main" val="2733012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28</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585631"/>
            <a:ext cx="9716068" cy="442121"/>
          </a:xfrm>
        </p:spPr>
        <p:txBody>
          <a:bodyPr/>
          <a:lstStyle/>
          <a:p>
            <a:pPr defTabSz="609585">
              <a:lnSpc>
                <a:spcPct val="100000"/>
              </a:lnSpc>
              <a:defRPr/>
            </a:pPr>
            <a:r>
              <a:rPr lang="fr-FR" sz="2400" dirty="0"/>
              <a:t>Parmi les valeurs suivantes qu’un employeur peut incarner, quelles sont celles qui vous donnent le plus envie d’aller y travailler ?</a:t>
            </a:r>
            <a:br>
              <a:rPr lang="fr-BE" dirty="0"/>
            </a:b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392001"/>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Les valeurs les plus importantes qu’un employeur peut avoir sont avant tout la confiance, la flexibilité et la solidarité.</a:t>
            </a: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431371" y="2180861"/>
          <a:ext cx="9264501" cy="431908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 coins arrondis 1">
            <a:extLst>
              <a:ext uri="{FF2B5EF4-FFF2-40B4-BE49-F238E27FC236}">
                <a16:creationId xmlns:a16="http://schemas.microsoft.com/office/drawing/2014/main" id="{69F878F8-8A1A-4CC2-81D6-9953EC358AF9}"/>
              </a:ext>
            </a:extLst>
          </p:cNvPr>
          <p:cNvSpPr/>
          <p:nvPr/>
        </p:nvSpPr>
        <p:spPr>
          <a:xfrm>
            <a:off x="2831637" y="2234337"/>
            <a:ext cx="4896544" cy="1579832"/>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ZoneTexte 10">
            <a:extLst>
              <a:ext uri="{FF2B5EF4-FFF2-40B4-BE49-F238E27FC236}">
                <a16:creationId xmlns:a16="http://schemas.microsoft.com/office/drawing/2014/main" id="{C14E14A8-B13E-DB64-49DC-301F2FB3EBD5}"/>
              </a:ext>
            </a:extLst>
          </p:cNvPr>
          <p:cNvSpPr txBox="1"/>
          <p:nvPr/>
        </p:nvSpPr>
        <p:spPr>
          <a:xfrm>
            <a:off x="5471328" y="14945"/>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nvGrpSpPr>
          <p:cNvPr id="2" name="Group 1">
            <a:extLst>
              <a:ext uri="{FF2B5EF4-FFF2-40B4-BE49-F238E27FC236}">
                <a16:creationId xmlns:a16="http://schemas.microsoft.com/office/drawing/2014/main" id="{7C1EF561-EDD6-91BD-6F55-39F16E844A8F}"/>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D27544BA-85EE-B2FE-D69D-BA0AE12146E9}"/>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Arial" charset="0"/>
                </a:rPr>
                <a:t>Augmentation significative (95%)</a:t>
              </a:r>
            </a:p>
          </p:txBody>
        </p:sp>
        <p:grpSp>
          <p:nvGrpSpPr>
            <p:cNvPr id="11" name="Group 10">
              <a:extLst>
                <a:ext uri="{FF2B5EF4-FFF2-40B4-BE49-F238E27FC236}">
                  <a16:creationId xmlns:a16="http://schemas.microsoft.com/office/drawing/2014/main" id="{C5027362-EFE9-A1DA-B77B-3AACC653BA5E}"/>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7EDD987B-B3A6-E5E6-9F4D-38959E9099C3}"/>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0" name="Arrow: Right 19">
                <a:extLst>
                  <a:ext uri="{FF2B5EF4-FFF2-40B4-BE49-F238E27FC236}">
                    <a16:creationId xmlns:a16="http://schemas.microsoft.com/office/drawing/2014/main" id="{594FD159-2A79-220B-D724-F15F2C1A8D60}"/>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13" name="Group 12">
              <a:extLst>
                <a:ext uri="{FF2B5EF4-FFF2-40B4-BE49-F238E27FC236}">
                  <a16:creationId xmlns:a16="http://schemas.microsoft.com/office/drawing/2014/main" id="{1C5155E3-873F-419D-C776-0964B52A6E23}"/>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311EDBC8-0EA2-199E-B919-B007AE3D26E3}"/>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8" name="Arrow: Right 17">
                <a:extLst>
                  <a:ext uri="{FF2B5EF4-FFF2-40B4-BE49-F238E27FC236}">
                    <a16:creationId xmlns:a16="http://schemas.microsoft.com/office/drawing/2014/main" id="{AE96D23A-3DFC-7E86-D8EF-B49B4140F597}"/>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4" name="TextBox 66">
              <a:extLst>
                <a:ext uri="{FF2B5EF4-FFF2-40B4-BE49-F238E27FC236}">
                  <a16:creationId xmlns:a16="http://schemas.microsoft.com/office/drawing/2014/main" id="{6601BF80-19B7-64E9-B8BE-F556F5CDD7E3}"/>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Arial" charset="0"/>
                </a:rPr>
                <a:t>Diminution significative (95%)</a:t>
              </a:r>
            </a:p>
          </p:txBody>
        </p:sp>
      </p:grpSp>
    </p:spTree>
    <p:extLst>
      <p:ext uri="{BB962C8B-B14F-4D97-AF65-F5344CB8AC3E}">
        <p14:creationId xmlns:p14="http://schemas.microsoft.com/office/powerpoint/2010/main" val="223726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29</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p:txBody>
          <a:bodyPr/>
          <a:lstStyle/>
          <a:p>
            <a:pPr defTabSz="609585">
              <a:lnSpc>
                <a:spcPct val="100000"/>
              </a:lnSpc>
              <a:defRPr/>
            </a:pPr>
            <a:r>
              <a:rPr lang="fr-FR" sz="2400" dirty="0"/>
              <a:t>Selon vous, quel est le modèle d'employeur qui est le plus attractif?</a:t>
            </a:r>
            <a:br>
              <a:rPr lang="fr-BE" dirty="0"/>
            </a:b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1"/>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1 jeune actif sur 5 est attiré par une société familiale </a:t>
            </a:r>
            <a:r>
              <a:rPr kumimoji="0" lang="fr-BE" sz="2133" b="0" i="0" u="none" strike="noStrike" kern="1200" cap="none" spc="0" normalizeH="0" baseline="0" noProof="0" dirty="0">
                <a:ln>
                  <a:noFill/>
                </a:ln>
                <a:solidFill>
                  <a:srgbClr val="002060"/>
                </a:solidFill>
                <a:effectLst/>
                <a:uLnTx/>
                <a:uFillTx/>
                <a:latin typeface="Gilroy Bold"/>
                <a:ea typeface="+mn-ea"/>
                <a:cs typeface="+mn-cs"/>
              </a:rPr>
              <a:t>contre</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 1 sur </a:t>
            </a:r>
            <a:r>
              <a:rPr kumimoji="0" lang="fr-BE" sz="2133" b="0" i="0" u="none" strike="noStrike" kern="1200" cap="none" spc="0" normalizeH="0" baseline="0" noProof="0" dirty="0">
                <a:ln>
                  <a:noFill/>
                </a:ln>
                <a:solidFill>
                  <a:srgbClr val="002060"/>
                </a:solidFill>
                <a:effectLst/>
                <a:uLnTx/>
                <a:uFillTx/>
                <a:latin typeface="Gilroy Bold"/>
                <a:ea typeface="+mn-ea"/>
                <a:cs typeface="+mn-cs"/>
              </a:rPr>
              <a:t>10</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 par une start-up.</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121214" y="1833898"/>
          <a:ext cx="10224459" cy="4266865"/>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 1">
            <a:extLst>
              <a:ext uri="{FF2B5EF4-FFF2-40B4-BE49-F238E27FC236}">
                <a16:creationId xmlns:a16="http://schemas.microsoft.com/office/drawing/2014/main" id="{CF30D158-B461-6C89-0919-CEE61E817269}"/>
              </a:ext>
            </a:extLst>
          </p:cNvPr>
          <p:cNvGrpSpPr/>
          <p:nvPr/>
        </p:nvGrpSpPr>
        <p:grpSpPr>
          <a:xfrm>
            <a:off x="7440149" y="6501329"/>
            <a:ext cx="3893267" cy="235897"/>
            <a:chOff x="5580112" y="4876006"/>
            <a:chExt cx="2919950" cy="176923"/>
          </a:xfrm>
        </p:grpSpPr>
        <p:sp>
          <p:nvSpPr>
            <p:cNvPr id="6" name="TextBox 54">
              <a:extLst>
                <a:ext uri="{FF2B5EF4-FFF2-40B4-BE49-F238E27FC236}">
                  <a16:creationId xmlns:a16="http://schemas.microsoft.com/office/drawing/2014/main" id="{A6098ACF-F188-9BC7-60E7-A4170CD8C3ED}"/>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8" name="Group 7">
              <a:extLst>
                <a:ext uri="{FF2B5EF4-FFF2-40B4-BE49-F238E27FC236}">
                  <a16:creationId xmlns:a16="http://schemas.microsoft.com/office/drawing/2014/main" id="{1B280317-8406-CC4E-56CE-F1DB2F461DD3}"/>
                </a:ext>
              </a:extLst>
            </p:cNvPr>
            <p:cNvGrpSpPr/>
            <p:nvPr/>
          </p:nvGrpSpPr>
          <p:grpSpPr>
            <a:xfrm>
              <a:off x="5580112" y="4922512"/>
              <a:ext cx="118976" cy="118976"/>
              <a:chOff x="3731385" y="5389270"/>
              <a:chExt cx="162000" cy="162000"/>
            </a:xfrm>
          </p:grpSpPr>
          <p:sp>
            <p:nvSpPr>
              <p:cNvPr id="18" name="Oval 17">
                <a:extLst>
                  <a:ext uri="{FF2B5EF4-FFF2-40B4-BE49-F238E27FC236}">
                    <a16:creationId xmlns:a16="http://schemas.microsoft.com/office/drawing/2014/main" id="{666FAB7E-F6A6-EABD-6D19-9F1891B0AA45}"/>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9" name="Arrow: Right 18">
                <a:extLst>
                  <a:ext uri="{FF2B5EF4-FFF2-40B4-BE49-F238E27FC236}">
                    <a16:creationId xmlns:a16="http://schemas.microsoft.com/office/drawing/2014/main" id="{A2031362-87D8-6E3A-51C5-3D570B9BE8E6}"/>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9" name="Group 8">
              <a:extLst>
                <a:ext uri="{FF2B5EF4-FFF2-40B4-BE49-F238E27FC236}">
                  <a16:creationId xmlns:a16="http://schemas.microsoft.com/office/drawing/2014/main" id="{111FF252-4BE6-5357-032F-BD70A04034FA}"/>
                </a:ext>
              </a:extLst>
            </p:cNvPr>
            <p:cNvGrpSpPr/>
            <p:nvPr/>
          </p:nvGrpSpPr>
          <p:grpSpPr>
            <a:xfrm>
              <a:off x="6979382" y="4922511"/>
              <a:ext cx="118976" cy="118976"/>
              <a:chOff x="4954811" y="5389269"/>
              <a:chExt cx="162000" cy="162000"/>
            </a:xfrm>
          </p:grpSpPr>
          <p:sp>
            <p:nvSpPr>
              <p:cNvPr id="14" name="Oval 13">
                <a:extLst>
                  <a:ext uri="{FF2B5EF4-FFF2-40B4-BE49-F238E27FC236}">
                    <a16:creationId xmlns:a16="http://schemas.microsoft.com/office/drawing/2014/main" id="{0D8694F6-BC39-6736-16D3-DA45F928598F}"/>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7" name="Arrow: Right 16">
                <a:extLst>
                  <a:ext uri="{FF2B5EF4-FFF2-40B4-BE49-F238E27FC236}">
                    <a16:creationId xmlns:a16="http://schemas.microsoft.com/office/drawing/2014/main" id="{2418B345-3CB3-AEF7-22F3-EDDE5BC69673}"/>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2" name="TextBox 66">
              <a:extLst>
                <a:ext uri="{FF2B5EF4-FFF2-40B4-BE49-F238E27FC236}">
                  <a16:creationId xmlns:a16="http://schemas.microsoft.com/office/drawing/2014/main" id="{AC38495A-40A2-0AB6-1596-7817180359BD}"/>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Tree>
    <p:extLst>
      <p:ext uri="{BB962C8B-B14F-4D97-AF65-F5344CB8AC3E}">
        <p14:creationId xmlns:p14="http://schemas.microsoft.com/office/powerpoint/2010/main" val="416909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08E9613-D7FF-4F99-B620-B8D3F0DED68B}"/>
              </a:ext>
            </a:extLst>
          </p:cNvPr>
          <p:cNvSpPr>
            <a:spLocks noGrp="1"/>
          </p:cNvSpPr>
          <p:nvPr>
            <p:ph type="body" sz="quarter" idx="10"/>
          </p:nvPr>
        </p:nvSpPr>
        <p:spPr>
          <a:xfrm>
            <a:off x="691819" y="1593398"/>
            <a:ext cx="8691034" cy="1986916"/>
          </a:xfrm>
        </p:spPr>
        <p:txBody>
          <a:bodyPr/>
          <a:lstStyle/>
          <a:p>
            <a:pPr marL="342900" indent="-342900">
              <a:lnSpc>
                <a:spcPct val="150000"/>
              </a:lnSpc>
              <a:buFont typeface="Arial" panose="020B0604020202020204" pitchFamily="34" charset="0"/>
              <a:buChar char="•"/>
            </a:pPr>
            <a:r>
              <a:rPr lang="fr-BE" sz="2000" b="0" dirty="0">
                <a:solidFill>
                  <a:srgbClr val="002060"/>
                </a:solidFill>
              </a:rPr>
              <a:t>Crises successives, vers une nouvelle normalité</a:t>
            </a:r>
          </a:p>
          <a:p>
            <a:pPr marL="342900" indent="-342900">
              <a:lnSpc>
                <a:spcPct val="150000"/>
              </a:lnSpc>
              <a:buFont typeface="Arial" panose="020B0604020202020204" pitchFamily="34" charset="0"/>
              <a:buChar char="•"/>
            </a:pPr>
            <a:r>
              <a:rPr lang="fr-BE" sz="2000" b="0" dirty="0">
                <a:solidFill>
                  <a:srgbClr val="002060"/>
                </a:solidFill>
              </a:rPr>
              <a:t>Situation économique actuelle, spectre d’une récession et impact sur l’emploi</a:t>
            </a:r>
          </a:p>
          <a:p>
            <a:pPr marL="342900" indent="-342900">
              <a:lnSpc>
                <a:spcPct val="150000"/>
              </a:lnSpc>
              <a:buFont typeface="Arial" panose="020B0604020202020204" pitchFamily="34" charset="0"/>
              <a:buChar char="•"/>
            </a:pPr>
            <a:r>
              <a:rPr lang="fr-BE" sz="2000" b="0" dirty="0">
                <a:solidFill>
                  <a:srgbClr val="002060"/>
                </a:solidFill>
              </a:rPr>
              <a:t>Taux de chômage plus élevé que la moyenne européenne</a:t>
            </a:r>
          </a:p>
          <a:p>
            <a:pPr marL="342900" indent="-342900">
              <a:lnSpc>
                <a:spcPct val="150000"/>
              </a:lnSpc>
              <a:buFont typeface="Arial" panose="020B0604020202020204" pitchFamily="34" charset="0"/>
              <a:buChar char="•"/>
            </a:pPr>
            <a:r>
              <a:rPr lang="fr-BE" sz="2000" b="0" dirty="0">
                <a:solidFill>
                  <a:srgbClr val="002060"/>
                </a:solidFill>
              </a:rPr>
              <a:t>Plus de 170 métiers en pénurie en Belgique</a:t>
            </a:r>
          </a:p>
          <a:p>
            <a:pPr marL="342900" indent="-342900">
              <a:lnSpc>
                <a:spcPct val="150000"/>
              </a:lnSpc>
              <a:buFont typeface="Arial" panose="020B0604020202020204" pitchFamily="34" charset="0"/>
              <a:buChar char="•"/>
            </a:pPr>
            <a:r>
              <a:rPr lang="fr-BE" sz="2000" b="0" dirty="0">
                <a:solidFill>
                  <a:srgbClr val="002060"/>
                </a:solidFill>
              </a:rPr>
              <a:t>Rapidité de recrutement accentuée par la digitalisation</a:t>
            </a:r>
          </a:p>
          <a:p>
            <a:pPr marL="342900" indent="-342900">
              <a:lnSpc>
                <a:spcPct val="150000"/>
              </a:lnSpc>
              <a:buFont typeface="Arial" panose="020B0604020202020204" pitchFamily="34" charset="0"/>
              <a:buChar char="•"/>
            </a:pPr>
            <a:r>
              <a:rPr lang="fr-BE" sz="2000" b="0" dirty="0">
                <a:solidFill>
                  <a:srgbClr val="002060"/>
                </a:solidFill>
              </a:rPr>
              <a:t>Importance de la durabilité d’une entreprise pour les jeunes générations</a:t>
            </a:r>
          </a:p>
          <a:p>
            <a:pPr marL="342900" indent="-342900">
              <a:lnSpc>
                <a:spcPct val="150000"/>
              </a:lnSpc>
              <a:buFont typeface="Arial" panose="020B0604020202020204" pitchFamily="34" charset="0"/>
              <a:buChar char="•"/>
            </a:pPr>
            <a:r>
              <a:rPr lang="fr-BE" sz="2000" b="0" dirty="0">
                <a:solidFill>
                  <a:srgbClr val="002060"/>
                </a:solidFill>
              </a:rPr>
              <a:t>Concilier les attentes des jeunes et des employeurs</a:t>
            </a:r>
          </a:p>
          <a:p>
            <a:pPr marL="342900" indent="-342900">
              <a:lnSpc>
                <a:spcPct val="150000"/>
              </a:lnSpc>
              <a:buFont typeface="Arial" panose="020B0604020202020204" pitchFamily="34" charset="0"/>
              <a:buChar char="•"/>
            </a:pPr>
            <a:endParaRPr lang="fr-BE" dirty="0"/>
          </a:p>
        </p:txBody>
      </p:sp>
      <p:sp>
        <p:nvSpPr>
          <p:cNvPr id="4" name="Titre 3">
            <a:extLst>
              <a:ext uri="{FF2B5EF4-FFF2-40B4-BE49-F238E27FC236}">
                <a16:creationId xmlns:a16="http://schemas.microsoft.com/office/drawing/2014/main" id="{983C4BE9-C5E2-4324-8E66-E6734D544082}"/>
              </a:ext>
            </a:extLst>
          </p:cNvPr>
          <p:cNvSpPr txBox="1">
            <a:spLocks/>
          </p:cNvSpPr>
          <p:nvPr/>
        </p:nvSpPr>
        <p:spPr>
          <a:xfrm>
            <a:off x="691819" y="356659"/>
            <a:ext cx="11304104" cy="720080"/>
          </a:xfrm>
          <a:prstGeom prst="rect">
            <a:avLst/>
          </a:prstGeom>
        </p:spPr>
        <p:txBody>
          <a:bodyPr>
            <a:noAutofit/>
          </a:bodyPr>
          <a:lstStyle>
            <a:lvl1pPr algn="l" defTabSz="457200" rtl="0" eaLnBrk="1" latinLnBrk="0" hangingPunct="1">
              <a:spcBef>
                <a:spcPct val="0"/>
              </a:spcBef>
              <a:buNone/>
              <a:defRPr sz="2000" b="1" kern="1200"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lang="fr-BE" sz="3360" dirty="0">
                <a:solidFill>
                  <a:srgbClr val="0097DB"/>
                </a:solidFill>
                <a:latin typeface="Gilroy Bold" pitchFamily="2" charset="77"/>
              </a:rPr>
              <a:t>Pourquoi un Observatoire RH?</a:t>
            </a:r>
            <a:br>
              <a:rPr kumimoji="0" lang="fr-BE" sz="2667"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rPr>
            </a:br>
            <a:endParaRPr kumimoji="0" lang="fr-BE" sz="2667"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9718348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Les jeunes et la durabilité d’une entreprise</a:t>
            </a:r>
            <a:br>
              <a:rPr lang="fr-BE" dirty="0"/>
            </a:br>
            <a:br>
              <a:rPr lang="fr-BE" dirty="0"/>
            </a:br>
            <a:endParaRPr lang="fr-BE" dirty="0"/>
          </a:p>
        </p:txBody>
      </p:sp>
    </p:spTree>
    <p:extLst>
      <p:ext uri="{BB962C8B-B14F-4D97-AF65-F5344CB8AC3E}">
        <p14:creationId xmlns:p14="http://schemas.microsoft.com/office/powerpoint/2010/main" val="3643569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31</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560501"/>
            <a:ext cx="10388547" cy="442121"/>
          </a:xfrm>
        </p:spPr>
        <p:txBody>
          <a:bodyPr/>
          <a:lstStyle/>
          <a:p>
            <a:pPr defTabSz="609585">
              <a:lnSpc>
                <a:spcPct val="100000"/>
              </a:lnSpc>
              <a:defRPr/>
            </a:pPr>
            <a:r>
              <a:rPr lang="fr-FR" sz="2400" dirty="0"/>
              <a:t>Selon vous, le fait qu’une entreprise accorde de l’importance à sa politique de durabilité sociale, économique et environnementale est … ?</a:t>
            </a:r>
            <a:br>
              <a:rPr lang="fr-BE" sz="2400" dirty="0"/>
            </a:br>
            <a:endParaRPr lang="fr-BE" sz="2400"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392001"/>
            <a:ext cx="10848000" cy="748795"/>
          </a:xfrm>
          <a:prstGeom prst="rect">
            <a:avLst/>
          </a:prstGeom>
          <a:noFill/>
          <a:ln>
            <a:solidFill>
              <a:srgbClr val="083060">
                <a:alpha val="98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6 jeunes actifs sur 10 considèrent la politique de durabilité d’une entreprise comme importante voire indispensable.</a:t>
            </a: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815413" y="2180862"/>
          <a:ext cx="6624736" cy="393643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1FD6429-C43E-4696-A25A-07A9D6C2D746}"/>
              </a:ext>
            </a:extLst>
          </p:cNvPr>
          <p:cNvSpPr txBox="1"/>
          <p:nvPr/>
        </p:nvSpPr>
        <p:spPr>
          <a:xfrm>
            <a:off x="6121749" y="3160940"/>
            <a:ext cx="1990476" cy="58477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nl-NL" sz="1867" b="1" i="0" u="none" strike="noStrike" kern="1200" cap="none" spc="0" normalizeH="0" baseline="0" noProof="0" dirty="0">
                <a:ln>
                  <a:noFill/>
                </a:ln>
                <a:solidFill>
                  <a:srgbClr val="00AEEF"/>
                </a:solidFill>
                <a:effectLst/>
                <a:uLnTx/>
                <a:uFillTx/>
                <a:latin typeface="Gilroy"/>
                <a:ea typeface="+mn-ea"/>
                <a:cs typeface="+mn-cs"/>
              </a:rPr>
              <a:t>63</a:t>
            </a:r>
            <a:r>
              <a:rPr kumimoji="0" lang="nl-NL" sz="1867" b="1" i="0" u="none" strike="noStrike" kern="1200" cap="none" spc="0" normalizeH="0" baseline="0" noProof="0" dirty="0">
                <a:ln>
                  <a:noFill/>
                </a:ln>
                <a:solidFill>
                  <a:srgbClr val="00AEEF"/>
                </a:solidFill>
                <a:effectLst/>
                <a:uLnTx/>
                <a:uFillTx/>
                <a:latin typeface="Arial" charset="0"/>
                <a:ea typeface="+mn-ea"/>
                <a:cs typeface="Arial" charset="0"/>
              </a:rPr>
              <a:t>% </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nl-NL" sz="1333" b="0" i="0" u="none" strike="noStrike" kern="1200" cap="none" spc="0" normalizeH="0" baseline="0" noProof="0" dirty="0">
              <a:ln>
                <a:noFill/>
              </a:ln>
              <a:solidFill>
                <a:srgbClr val="00AEEF"/>
              </a:solidFill>
              <a:effectLst/>
              <a:uLnTx/>
              <a:uFillTx/>
              <a:latin typeface="Arial" charset="0"/>
              <a:ea typeface="+mn-ea"/>
              <a:cs typeface="Arial" charset="0"/>
            </a:endParaRPr>
          </a:p>
        </p:txBody>
      </p:sp>
      <p:sp>
        <p:nvSpPr>
          <p:cNvPr id="17" name="Accolade fermante 12">
            <a:extLst>
              <a:ext uri="{FF2B5EF4-FFF2-40B4-BE49-F238E27FC236}">
                <a16:creationId xmlns:a16="http://schemas.microsoft.com/office/drawing/2014/main" id="{D90623EC-D982-4791-A584-4B1B8028DB52}"/>
              </a:ext>
            </a:extLst>
          </p:cNvPr>
          <p:cNvSpPr/>
          <p:nvPr/>
        </p:nvSpPr>
        <p:spPr>
          <a:xfrm>
            <a:off x="5999989" y="2711210"/>
            <a:ext cx="304736" cy="1293855"/>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AEEF"/>
              </a:solidFill>
              <a:effectLst/>
              <a:uLnTx/>
              <a:uFillTx/>
              <a:latin typeface="Calibri"/>
              <a:ea typeface="+mn-ea"/>
              <a:cs typeface="+mn-cs"/>
            </a:endParaRPr>
          </a:p>
        </p:txBody>
      </p:sp>
      <p:sp>
        <p:nvSpPr>
          <p:cNvPr id="18" name="Accolade fermante 12">
            <a:extLst>
              <a:ext uri="{FF2B5EF4-FFF2-40B4-BE49-F238E27FC236}">
                <a16:creationId xmlns:a16="http://schemas.microsoft.com/office/drawing/2014/main" id="{F2845C5D-60B1-4DEE-8824-6BDCB54288CB}"/>
              </a:ext>
            </a:extLst>
          </p:cNvPr>
          <p:cNvSpPr/>
          <p:nvPr/>
        </p:nvSpPr>
        <p:spPr>
          <a:xfrm>
            <a:off x="5983285" y="4677139"/>
            <a:ext cx="304736" cy="1344149"/>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AEEF"/>
              </a:solidFill>
              <a:effectLst/>
              <a:uLnTx/>
              <a:uFillTx/>
              <a:latin typeface="Calibri"/>
              <a:ea typeface="+mn-ea"/>
              <a:cs typeface="+mn-cs"/>
            </a:endParaRPr>
          </a:p>
        </p:txBody>
      </p:sp>
      <p:sp>
        <p:nvSpPr>
          <p:cNvPr id="3" name="ZoneTexte 10">
            <a:extLst>
              <a:ext uri="{FF2B5EF4-FFF2-40B4-BE49-F238E27FC236}">
                <a16:creationId xmlns:a16="http://schemas.microsoft.com/office/drawing/2014/main" id="{4A1E6183-4F96-EA0B-4346-39146127B634}"/>
              </a:ext>
            </a:extLst>
          </p:cNvPr>
          <p:cNvSpPr txBox="1"/>
          <p:nvPr/>
        </p:nvSpPr>
        <p:spPr>
          <a:xfrm>
            <a:off x="5471328" y="14945"/>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nvGrpSpPr>
          <p:cNvPr id="9" name="Group 8">
            <a:extLst>
              <a:ext uri="{FF2B5EF4-FFF2-40B4-BE49-F238E27FC236}">
                <a16:creationId xmlns:a16="http://schemas.microsoft.com/office/drawing/2014/main" id="{CB3C6843-E29E-757E-168C-E9F0B544BB59}"/>
              </a:ext>
            </a:extLst>
          </p:cNvPr>
          <p:cNvGrpSpPr/>
          <p:nvPr/>
        </p:nvGrpSpPr>
        <p:grpSpPr>
          <a:xfrm>
            <a:off x="7440149" y="6501329"/>
            <a:ext cx="3893267" cy="235897"/>
            <a:chOff x="5580112" y="4876006"/>
            <a:chExt cx="2919950" cy="176923"/>
          </a:xfrm>
        </p:grpSpPr>
        <p:sp>
          <p:nvSpPr>
            <p:cNvPr id="11" name="TextBox 54">
              <a:extLst>
                <a:ext uri="{FF2B5EF4-FFF2-40B4-BE49-F238E27FC236}">
                  <a16:creationId xmlns:a16="http://schemas.microsoft.com/office/drawing/2014/main" id="{43229FD1-D482-4770-5FE8-07F1ABA02B63}"/>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12" name="Group 11">
              <a:extLst>
                <a:ext uri="{FF2B5EF4-FFF2-40B4-BE49-F238E27FC236}">
                  <a16:creationId xmlns:a16="http://schemas.microsoft.com/office/drawing/2014/main" id="{65854F01-D2BE-7F85-AF91-E6EB3024A7D2}"/>
                </a:ext>
              </a:extLst>
            </p:cNvPr>
            <p:cNvGrpSpPr/>
            <p:nvPr/>
          </p:nvGrpSpPr>
          <p:grpSpPr>
            <a:xfrm>
              <a:off x="5580112" y="4922512"/>
              <a:ext cx="118976" cy="118976"/>
              <a:chOff x="3731385" y="5389270"/>
              <a:chExt cx="162000" cy="162000"/>
            </a:xfrm>
          </p:grpSpPr>
          <p:sp>
            <p:nvSpPr>
              <p:cNvPr id="25" name="Oval 24">
                <a:extLst>
                  <a:ext uri="{FF2B5EF4-FFF2-40B4-BE49-F238E27FC236}">
                    <a16:creationId xmlns:a16="http://schemas.microsoft.com/office/drawing/2014/main" id="{4851752A-1019-B3BC-38EF-3A924CCE357F}"/>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6" name="Arrow: Right 25">
                <a:extLst>
                  <a:ext uri="{FF2B5EF4-FFF2-40B4-BE49-F238E27FC236}">
                    <a16:creationId xmlns:a16="http://schemas.microsoft.com/office/drawing/2014/main" id="{AE81182A-98C6-E808-06BB-95DF452DA14D}"/>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13" name="Group 12">
              <a:extLst>
                <a:ext uri="{FF2B5EF4-FFF2-40B4-BE49-F238E27FC236}">
                  <a16:creationId xmlns:a16="http://schemas.microsoft.com/office/drawing/2014/main" id="{9632F41E-C396-E689-57B3-A5E5E5361A7B}"/>
                </a:ext>
              </a:extLst>
            </p:cNvPr>
            <p:cNvGrpSpPr/>
            <p:nvPr/>
          </p:nvGrpSpPr>
          <p:grpSpPr>
            <a:xfrm>
              <a:off x="6979382" y="4922511"/>
              <a:ext cx="118976" cy="118976"/>
              <a:chOff x="4954811" y="5389269"/>
              <a:chExt cx="162000" cy="162000"/>
            </a:xfrm>
          </p:grpSpPr>
          <p:sp>
            <p:nvSpPr>
              <p:cNvPr id="23" name="Oval 22">
                <a:extLst>
                  <a:ext uri="{FF2B5EF4-FFF2-40B4-BE49-F238E27FC236}">
                    <a16:creationId xmlns:a16="http://schemas.microsoft.com/office/drawing/2014/main" id="{51668F31-CF1E-58F8-29D3-B959AA8AD262}"/>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4" name="Arrow: Right 23">
                <a:extLst>
                  <a:ext uri="{FF2B5EF4-FFF2-40B4-BE49-F238E27FC236}">
                    <a16:creationId xmlns:a16="http://schemas.microsoft.com/office/drawing/2014/main" id="{0FEBA7CE-1AFA-2C57-245A-B44FBD8AF1E2}"/>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21" name="TextBox 66">
              <a:extLst>
                <a:ext uri="{FF2B5EF4-FFF2-40B4-BE49-F238E27FC236}">
                  <a16:creationId xmlns:a16="http://schemas.microsoft.com/office/drawing/2014/main" id="{4644A653-FE0F-ED65-BB38-CB2D42941D95}"/>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
        <p:nvSpPr>
          <p:cNvPr id="20" name="TextBox 19">
            <a:extLst>
              <a:ext uri="{FF2B5EF4-FFF2-40B4-BE49-F238E27FC236}">
                <a16:creationId xmlns:a16="http://schemas.microsoft.com/office/drawing/2014/main" id="{36816618-738D-4AE2-AA18-FE5EE394C294}"/>
              </a:ext>
            </a:extLst>
          </p:cNvPr>
          <p:cNvSpPr txBox="1"/>
          <p:nvPr/>
        </p:nvSpPr>
        <p:spPr>
          <a:xfrm>
            <a:off x="6152358" y="5117703"/>
            <a:ext cx="1990476" cy="58477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nl-NL" sz="1867" b="1" i="0" u="none" strike="noStrike" kern="1200" cap="none" spc="0" normalizeH="0" baseline="0" noProof="0" dirty="0">
                <a:ln>
                  <a:noFill/>
                </a:ln>
                <a:solidFill>
                  <a:srgbClr val="00AEEF"/>
                </a:solidFill>
                <a:effectLst/>
                <a:uLnTx/>
                <a:uFillTx/>
                <a:latin typeface="Arial" charset="0"/>
                <a:ea typeface="+mn-ea"/>
                <a:cs typeface="Arial" charset="0"/>
              </a:rPr>
              <a:t>10% </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nl-NL" sz="1333" b="0" i="0" u="none" strike="noStrike" kern="1200" cap="none" spc="0" normalizeH="0" baseline="0" noProof="0" dirty="0">
              <a:ln>
                <a:noFill/>
              </a:ln>
              <a:solidFill>
                <a:srgbClr val="00AEEF"/>
              </a:solidFill>
              <a:effectLst/>
              <a:uLnTx/>
              <a:uFillTx/>
              <a:latin typeface="Arial" charset="0"/>
              <a:ea typeface="+mn-ea"/>
              <a:cs typeface="Arial" charset="0"/>
            </a:endParaRPr>
          </a:p>
        </p:txBody>
      </p:sp>
    </p:spTree>
    <p:extLst>
      <p:ext uri="{BB962C8B-B14F-4D97-AF65-F5344CB8AC3E}">
        <p14:creationId xmlns:p14="http://schemas.microsoft.com/office/powerpoint/2010/main" val="1718577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32</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Selon vous, votre (futur) employeur doit-il être engagé / utile envers la société?</a:t>
            </a:r>
            <a:endParaRPr lang="fr-BE"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301874"/>
            <a:ext cx="10804589"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fr-BE" sz="2133" dirty="0">
                <a:solidFill>
                  <a:srgbClr val="002060"/>
                </a:solidFill>
                <a:latin typeface="Gilroy Bold"/>
                <a:cs typeface="Arial" charset="0"/>
              </a:rPr>
              <a:t>1</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 jeunes actifs sur </a:t>
            </a:r>
            <a:r>
              <a:rPr lang="fr-BE" sz="2133" dirty="0">
                <a:solidFill>
                  <a:srgbClr val="002060"/>
                </a:solidFill>
                <a:latin typeface="Gilroy Bold"/>
                <a:cs typeface="Arial" charset="0"/>
              </a:rPr>
              <a:t>5</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 estime que </a:t>
            </a:r>
            <a:r>
              <a:rPr lang="fr-BE" sz="2133" dirty="0">
                <a:solidFill>
                  <a:srgbClr val="002060"/>
                </a:solidFill>
                <a:latin typeface="Gilroy Bold"/>
                <a:cs typeface="Arial" charset="0"/>
              </a:rPr>
              <a:t>son</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 employeur ne doit pas être engagé ou utile envers la société.</a:t>
            </a:r>
          </a:p>
        </p:txBody>
      </p:sp>
      <p:graphicFrame>
        <p:nvGraphicFramePr>
          <p:cNvPr id="17" name="Chart 18">
            <a:extLst>
              <a:ext uri="{FF2B5EF4-FFF2-40B4-BE49-F238E27FC236}">
                <a16:creationId xmlns:a16="http://schemas.microsoft.com/office/drawing/2014/main" id="{39861C73-C5C5-47E1-AA6C-C82629E0E335}"/>
              </a:ext>
            </a:extLst>
          </p:cNvPr>
          <p:cNvGraphicFramePr/>
          <p:nvPr/>
        </p:nvGraphicFramePr>
        <p:xfrm>
          <a:off x="1487488" y="2226678"/>
          <a:ext cx="8352928" cy="4615375"/>
        </p:xfrm>
        <a:graphic>
          <a:graphicData uri="http://schemas.openxmlformats.org/drawingml/2006/chart">
            <c:chart xmlns:c="http://schemas.openxmlformats.org/drawingml/2006/chart" xmlns:r="http://schemas.openxmlformats.org/officeDocument/2006/relationships" r:id="rId3"/>
          </a:graphicData>
        </a:graphic>
      </p:graphicFrame>
      <p:sp>
        <p:nvSpPr>
          <p:cNvPr id="18" name="ZoneTexte 28">
            <a:extLst>
              <a:ext uri="{FF2B5EF4-FFF2-40B4-BE49-F238E27FC236}">
                <a16:creationId xmlns:a16="http://schemas.microsoft.com/office/drawing/2014/main" id="{3F5BDAD9-B092-458C-A974-668FB282BC0C}"/>
              </a:ext>
            </a:extLst>
          </p:cNvPr>
          <p:cNvSpPr txBox="1"/>
          <p:nvPr/>
        </p:nvSpPr>
        <p:spPr>
          <a:xfrm>
            <a:off x="7152118" y="3919561"/>
            <a:ext cx="937389"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Arial" charset="0"/>
              </a:rPr>
              <a:t>NON</a:t>
            </a:r>
          </a:p>
        </p:txBody>
      </p:sp>
      <p:sp>
        <p:nvSpPr>
          <p:cNvPr id="19" name="ZoneTexte 29">
            <a:extLst>
              <a:ext uri="{FF2B5EF4-FFF2-40B4-BE49-F238E27FC236}">
                <a16:creationId xmlns:a16="http://schemas.microsoft.com/office/drawing/2014/main" id="{DDA8AEA4-DC05-4A39-AE3E-E563D3EE0D52}"/>
              </a:ext>
            </a:extLst>
          </p:cNvPr>
          <p:cNvSpPr txBox="1"/>
          <p:nvPr/>
        </p:nvSpPr>
        <p:spPr>
          <a:xfrm>
            <a:off x="3215680" y="3875392"/>
            <a:ext cx="1004931"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00AEEF"/>
                </a:solidFill>
                <a:effectLst/>
                <a:uLnTx/>
                <a:uFillTx/>
                <a:latin typeface="Verdana" panose="020B0604030504040204" pitchFamily="34" charset="0"/>
                <a:ea typeface="Verdana" panose="020B0604030504040204" pitchFamily="34" charset="0"/>
                <a:cs typeface="Arial" charset="0"/>
              </a:rPr>
              <a:t>OUI</a:t>
            </a:r>
          </a:p>
        </p:txBody>
      </p:sp>
      <p:sp>
        <p:nvSpPr>
          <p:cNvPr id="12" name="Text Placeholder 3">
            <a:extLst>
              <a:ext uri="{FF2B5EF4-FFF2-40B4-BE49-F238E27FC236}">
                <a16:creationId xmlns:a16="http://schemas.microsoft.com/office/drawing/2014/main" id="{BE31C515-A7CE-4580-93A5-B4638D862592}"/>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grpSp>
        <p:nvGrpSpPr>
          <p:cNvPr id="7" name="Group 6">
            <a:extLst>
              <a:ext uri="{FF2B5EF4-FFF2-40B4-BE49-F238E27FC236}">
                <a16:creationId xmlns:a16="http://schemas.microsoft.com/office/drawing/2014/main" id="{F819E7A5-755E-CE21-BBBE-5D9A3ADF7696}"/>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707F64A7-04CF-B870-1A87-73EC275C815C}"/>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13" name="Group 12">
              <a:extLst>
                <a:ext uri="{FF2B5EF4-FFF2-40B4-BE49-F238E27FC236}">
                  <a16:creationId xmlns:a16="http://schemas.microsoft.com/office/drawing/2014/main" id="{C42054E2-96D8-81E9-A721-665131FBFEEF}"/>
                </a:ext>
              </a:extLst>
            </p:cNvPr>
            <p:cNvGrpSpPr/>
            <p:nvPr/>
          </p:nvGrpSpPr>
          <p:grpSpPr>
            <a:xfrm>
              <a:off x="5580112" y="4922512"/>
              <a:ext cx="118976" cy="118976"/>
              <a:chOff x="3731385" y="5389270"/>
              <a:chExt cx="162000" cy="162000"/>
            </a:xfrm>
          </p:grpSpPr>
          <p:sp>
            <p:nvSpPr>
              <p:cNvPr id="23" name="Oval 22">
                <a:extLst>
                  <a:ext uri="{FF2B5EF4-FFF2-40B4-BE49-F238E27FC236}">
                    <a16:creationId xmlns:a16="http://schemas.microsoft.com/office/drawing/2014/main" id="{E8F86615-9E32-90E8-E33C-1BECF69CCF81}"/>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4" name="Arrow: Right 23">
                <a:extLst>
                  <a:ext uri="{FF2B5EF4-FFF2-40B4-BE49-F238E27FC236}">
                    <a16:creationId xmlns:a16="http://schemas.microsoft.com/office/drawing/2014/main" id="{4677AE96-38B1-D2E3-4ED1-D8B9BD56B79C}"/>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15" name="Group 14">
              <a:extLst>
                <a:ext uri="{FF2B5EF4-FFF2-40B4-BE49-F238E27FC236}">
                  <a16:creationId xmlns:a16="http://schemas.microsoft.com/office/drawing/2014/main" id="{719F1CD1-C56F-8E26-F9F6-C75B7EEEC185}"/>
                </a:ext>
              </a:extLst>
            </p:cNvPr>
            <p:cNvGrpSpPr/>
            <p:nvPr/>
          </p:nvGrpSpPr>
          <p:grpSpPr>
            <a:xfrm>
              <a:off x="6979382" y="4922511"/>
              <a:ext cx="118976" cy="118976"/>
              <a:chOff x="4954811" y="5389269"/>
              <a:chExt cx="162000" cy="162000"/>
            </a:xfrm>
          </p:grpSpPr>
          <p:sp>
            <p:nvSpPr>
              <p:cNvPr id="21" name="Oval 20">
                <a:extLst>
                  <a:ext uri="{FF2B5EF4-FFF2-40B4-BE49-F238E27FC236}">
                    <a16:creationId xmlns:a16="http://schemas.microsoft.com/office/drawing/2014/main" id="{2460A831-E630-601F-4B54-B1979DB2C432}"/>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2" name="Arrow: Right 21">
                <a:extLst>
                  <a:ext uri="{FF2B5EF4-FFF2-40B4-BE49-F238E27FC236}">
                    <a16:creationId xmlns:a16="http://schemas.microsoft.com/office/drawing/2014/main" id="{81872A16-940D-EE25-DBE2-8FE8C97321B9}"/>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20" name="TextBox 66">
              <a:extLst>
                <a:ext uri="{FF2B5EF4-FFF2-40B4-BE49-F238E27FC236}">
                  <a16:creationId xmlns:a16="http://schemas.microsoft.com/office/drawing/2014/main" id="{8E789C78-0BCE-24C8-5150-7C95546DD0BA}"/>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Tree>
    <p:extLst>
      <p:ext uri="{BB962C8B-B14F-4D97-AF65-F5344CB8AC3E}">
        <p14:creationId xmlns:p14="http://schemas.microsoft.com/office/powerpoint/2010/main" val="2334190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96704" y="1857302"/>
          <a:ext cx="10848000" cy="4357732"/>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33</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322741"/>
            <a:ext cx="9716068" cy="442121"/>
          </a:xfrm>
        </p:spPr>
        <p:txBody>
          <a:bodyPr/>
          <a:lstStyle/>
          <a:p>
            <a:pPr defTabSz="609585">
              <a:lnSpc>
                <a:spcPct val="100000"/>
              </a:lnSpc>
              <a:defRPr/>
            </a:pPr>
            <a:r>
              <a:rPr lang="fr-FR" sz="2400" dirty="0">
                <a:latin typeface="+mj-lt"/>
              </a:rPr>
              <a:t>Sur quels sujets votre (futur) employeur doit-il aujourd’hui s’engager en priorité? </a:t>
            </a:r>
            <a:br>
              <a:rPr lang="fr-BE" dirty="0"/>
            </a:b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trouvent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que leur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futur</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employeur</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doit</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être</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engagé</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utile</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envers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envers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la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société</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(n=608)</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mn-cs"/>
              </a:rPr>
              <a:t>Un jeune actif sur 5 considère que son (futur) employeur</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 devrait s’engager en priorité envers l’a</a:t>
            </a:r>
            <a:r>
              <a:rPr kumimoji="0" lang="fr-FR" sz="2133" b="0" i="0" u="none" strike="noStrike" kern="1200" cap="none" spc="0" normalizeH="0" baseline="0" noProof="0" dirty="0" err="1">
                <a:ln>
                  <a:noFill/>
                </a:ln>
                <a:solidFill>
                  <a:srgbClr val="002060"/>
                </a:solidFill>
                <a:effectLst/>
                <a:uLnTx/>
                <a:uFillTx/>
                <a:latin typeface="Gilroy Bold"/>
                <a:ea typeface="+mn-ea"/>
                <a:cs typeface="Arial" charset="0"/>
              </a:rPr>
              <a:t>ccès</a:t>
            </a:r>
            <a:r>
              <a:rPr kumimoji="0" lang="fr-FR" sz="2133" b="0" i="0" u="none" strike="noStrike" kern="1200" cap="none" spc="0" normalizeH="0" baseline="0" noProof="0" dirty="0">
                <a:ln>
                  <a:noFill/>
                </a:ln>
                <a:solidFill>
                  <a:srgbClr val="002060"/>
                </a:solidFill>
                <a:effectLst/>
                <a:uLnTx/>
                <a:uFillTx/>
                <a:latin typeface="Gilroy Bold"/>
                <a:ea typeface="+mn-ea"/>
                <a:cs typeface="Arial" charset="0"/>
              </a:rPr>
              <a:t> à la santé et l’accès à des emplois décents</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2" name="Rectangle : coins arrondis 1">
            <a:extLst>
              <a:ext uri="{FF2B5EF4-FFF2-40B4-BE49-F238E27FC236}">
                <a16:creationId xmlns:a16="http://schemas.microsoft.com/office/drawing/2014/main" id="{E6368DAD-E51A-45E9-B616-0F8C7588CD85}"/>
              </a:ext>
            </a:extLst>
          </p:cNvPr>
          <p:cNvSpPr/>
          <p:nvPr/>
        </p:nvSpPr>
        <p:spPr>
          <a:xfrm>
            <a:off x="2756848" y="1965780"/>
            <a:ext cx="5498885" cy="1104966"/>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886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2174686" y="2394060"/>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34</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p:txBody>
          <a:bodyPr/>
          <a:lstStyle/>
          <a:p>
            <a:r>
              <a:rPr lang="fr-FR" sz="2400" dirty="0"/>
              <a:t>Au regard de votre emploi actuel, estimez-vous que votre organisation s’investit assez dans la transition écologique et sociale de notre société ?</a:t>
            </a:r>
            <a:endParaRPr lang="fr-BE"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3830352" y="4949840"/>
            <a:ext cx="2842480"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Arial" charset="0"/>
              </a:rPr>
              <a:t>NON</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6626975" y="4137511"/>
            <a:ext cx="2575296"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00AEEF"/>
                </a:solidFill>
                <a:effectLst/>
                <a:uLnTx/>
                <a:uFillTx/>
                <a:latin typeface="Verdana" panose="020B0604030504040204" pitchFamily="34" charset="0"/>
                <a:ea typeface="Verdana" panose="020B0604030504040204" pitchFamily="34" charset="0"/>
                <a:cs typeface="Arial" charset="0"/>
              </a:rPr>
              <a:t>OUI</a:t>
            </a:r>
          </a:p>
        </p:txBody>
      </p:sp>
      <p:sp>
        <p:nvSpPr>
          <p:cNvPr id="43" name="TextBox 1">
            <a:extLst>
              <a:ext uri="{FF2B5EF4-FFF2-40B4-BE49-F238E27FC236}">
                <a16:creationId xmlns:a16="http://schemas.microsoft.com/office/drawing/2014/main" id="{239DAA4E-45DD-46F0-9604-E2BC2FA9A492}"/>
              </a:ext>
            </a:extLst>
          </p:cNvPr>
          <p:cNvSpPr txBox="1"/>
          <p:nvPr/>
        </p:nvSpPr>
        <p:spPr>
          <a:xfrm>
            <a:off x="604801" y="1586989"/>
            <a:ext cx="10804589"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mn-cs"/>
              </a:rPr>
              <a:t>La moitié des jeunes actifs estime </a:t>
            </a:r>
            <a:r>
              <a:rPr kumimoji="0" lang="fr-FR" sz="2133" b="0" i="0" u="none" strike="noStrike" kern="1200" cap="none" spc="0" normalizeH="0" baseline="0" noProof="0" dirty="0">
                <a:ln>
                  <a:noFill/>
                </a:ln>
                <a:solidFill>
                  <a:srgbClr val="002060"/>
                </a:solidFill>
                <a:effectLst/>
                <a:uLnTx/>
                <a:uFillTx/>
                <a:latin typeface="Gilroy Bold"/>
                <a:ea typeface="+mn-ea"/>
                <a:cs typeface="+mn-cs"/>
              </a:rPr>
              <a:t>que leur employeur s’investit assez dans la transition écologique et sociale de notre société.</a:t>
            </a:r>
            <a:r>
              <a:rPr kumimoji="0" lang="fr-BE" sz="2133" b="0" i="0" u="none" strike="noStrike" kern="1200" cap="none" spc="0" normalizeH="0" baseline="0" noProof="0" dirty="0">
                <a:ln>
                  <a:noFill/>
                </a:ln>
                <a:solidFill>
                  <a:srgbClr val="002060"/>
                </a:solidFill>
                <a:effectLst/>
                <a:uLnTx/>
                <a:uFillTx/>
                <a:latin typeface="Gilroy Bold"/>
                <a:ea typeface="+mn-ea"/>
                <a:cs typeface="+mn-cs"/>
              </a:rPr>
              <a:t> </a:t>
            </a:r>
            <a:endParaRPr kumimoji="0" lang="fr-BE" sz="2133" b="0" i="0" u="none" strike="noStrike" kern="1200" cap="none" spc="0" normalizeH="0" baseline="0" noProof="0" dirty="0">
              <a:ln>
                <a:noFill/>
              </a:ln>
              <a:solidFill>
                <a:srgbClr val="002060"/>
              </a:solidFill>
              <a:effectLst/>
              <a:uLnTx/>
              <a:uFillTx/>
              <a:latin typeface="Gilroy Bold"/>
              <a:ea typeface="+mn-ea"/>
              <a:cs typeface="Arial" charset="0"/>
            </a:endParaRPr>
          </a:p>
        </p:txBody>
      </p:sp>
      <p:sp>
        <p:nvSpPr>
          <p:cNvPr id="16" name="ZoneTexte 28">
            <a:extLst>
              <a:ext uri="{FF2B5EF4-FFF2-40B4-BE49-F238E27FC236}">
                <a16:creationId xmlns:a16="http://schemas.microsoft.com/office/drawing/2014/main" id="{B4A081C1-2E67-4FE2-A8D0-5B193D6628C3}"/>
              </a:ext>
            </a:extLst>
          </p:cNvPr>
          <p:cNvSpPr txBox="1"/>
          <p:nvPr/>
        </p:nvSpPr>
        <p:spPr>
          <a:xfrm>
            <a:off x="1939446" y="2906433"/>
            <a:ext cx="3341871"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Arial" charset="0"/>
              </a:rPr>
              <a:t>JE NE SAIS PAS</a:t>
            </a:r>
          </a:p>
        </p:txBody>
      </p:sp>
      <p:sp>
        <p:nvSpPr>
          <p:cNvPr id="4" name="Text Placeholder 3">
            <a:extLst>
              <a:ext uri="{FF2B5EF4-FFF2-40B4-BE49-F238E27FC236}">
                <a16:creationId xmlns:a16="http://schemas.microsoft.com/office/drawing/2014/main" id="{D2867954-3A17-930E-54C8-42A3904BD6C9}"/>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ont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(n=667)</a:t>
            </a:r>
          </a:p>
        </p:txBody>
      </p:sp>
    </p:spTree>
    <p:extLst>
      <p:ext uri="{BB962C8B-B14F-4D97-AF65-F5344CB8AC3E}">
        <p14:creationId xmlns:p14="http://schemas.microsoft.com/office/powerpoint/2010/main" val="1546038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35</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313064"/>
            <a:ext cx="9716068" cy="442121"/>
          </a:xfrm>
        </p:spPr>
        <p:txBody>
          <a:bodyPr/>
          <a:lstStyle/>
          <a:p>
            <a:pPr defTabSz="609585">
              <a:lnSpc>
                <a:spcPct val="100000"/>
              </a:lnSpc>
              <a:defRPr/>
            </a:pPr>
            <a:r>
              <a:rPr lang="fr-FR" sz="2400" dirty="0"/>
              <a:t>De manière globale, en matière de durabilité, estimez-vous que les priorités de votre organisation devraient être … ? </a:t>
            </a:r>
            <a:br>
              <a:rPr lang="fr-BE" dirty="0"/>
            </a:br>
            <a:endParaRPr lang="fr-BE" dirty="0"/>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0"/>
            <a:ext cx="10848000" cy="1077026"/>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mn-cs"/>
              </a:rPr>
              <a:t>Les priorités de l’employeur en matière de durabilité devraient être </a:t>
            </a:r>
            <a:r>
              <a:rPr kumimoji="0" lang="fr-FR" sz="2133" b="0" i="0" u="none" strike="noStrike" kern="1200" cap="none" spc="0" normalizeH="0" baseline="0" noProof="0" dirty="0">
                <a:ln>
                  <a:noFill/>
                </a:ln>
                <a:solidFill>
                  <a:srgbClr val="002060"/>
                </a:solidFill>
                <a:effectLst/>
                <a:uLnTx/>
                <a:uFillTx/>
                <a:latin typeface="Gilroy Bold"/>
                <a:ea typeface="+mn-ea"/>
                <a:cs typeface="+mn-cs"/>
              </a:rPr>
              <a:t>la réduction des émissions de CO2/gaz à effet de serre, la mise en place d’une politique pour un travail plus soutenable et la réduction/ la gestion des déchets</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a:t>
            </a: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0" y="2087750"/>
          <a:ext cx="10608501" cy="4298912"/>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 coins arrondis 1">
            <a:extLst>
              <a:ext uri="{FF2B5EF4-FFF2-40B4-BE49-F238E27FC236}">
                <a16:creationId xmlns:a16="http://schemas.microsoft.com/office/drawing/2014/main" id="{C1BA8822-2F79-4912-BEBE-DDB0D279F14D}"/>
              </a:ext>
            </a:extLst>
          </p:cNvPr>
          <p:cNvSpPr/>
          <p:nvPr/>
        </p:nvSpPr>
        <p:spPr>
          <a:xfrm>
            <a:off x="719403" y="2296645"/>
            <a:ext cx="7584000" cy="1008000"/>
          </a:xfrm>
          <a:prstGeom prst="roundRect">
            <a:avLst/>
          </a:prstGeom>
          <a:noFill/>
          <a:ln w="19050">
            <a:solidFill>
              <a:srgbClr val="14B2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FFFFFF"/>
              </a:solidFill>
              <a:effectLst/>
              <a:uLnTx/>
              <a:uFillTx/>
              <a:latin typeface="Gilroy"/>
              <a:ea typeface="+mn-ea"/>
              <a:cs typeface="+mn-cs"/>
            </a:endParaRPr>
          </a:p>
        </p:txBody>
      </p:sp>
      <p:sp>
        <p:nvSpPr>
          <p:cNvPr id="3" name="ZoneTexte 10">
            <a:extLst>
              <a:ext uri="{FF2B5EF4-FFF2-40B4-BE49-F238E27FC236}">
                <a16:creationId xmlns:a16="http://schemas.microsoft.com/office/drawing/2014/main" id="{3DBFE46C-18B4-9A0D-2113-3356F7077E6D}"/>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xt Placeholder 3">
            <a:extLst>
              <a:ext uri="{FF2B5EF4-FFF2-40B4-BE49-F238E27FC236}">
                <a16:creationId xmlns:a16="http://schemas.microsoft.com/office/drawing/2014/main" id="{11B16BD1-F2D8-4CC7-9710-0DB20E6CB565}"/>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ont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(n=667)</a:t>
            </a:r>
          </a:p>
        </p:txBody>
      </p:sp>
    </p:spTree>
    <p:extLst>
      <p:ext uri="{BB962C8B-B14F-4D97-AF65-F5344CB8AC3E}">
        <p14:creationId xmlns:p14="http://schemas.microsoft.com/office/powerpoint/2010/main" val="2237982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418891" y="-1826558"/>
            <a:ext cx="5024717" cy="4837958"/>
          </a:xfrm>
          <a:custGeom>
            <a:avLst/>
            <a:gdLst/>
            <a:ahLst/>
            <a:cxnLst/>
            <a:rect l="l" t="t" r="r" b="b"/>
            <a:pathLst>
              <a:path w="7537076" h="7256937">
                <a:moveTo>
                  <a:pt x="0" y="0"/>
                </a:moveTo>
                <a:lnTo>
                  <a:pt x="7537076" y="0"/>
                </a:lnTo>
                <a:lnTo>
                  <a:pt x="7537076" y="7256937"/>
                </a:lnTo>
                <a:lnTo>
                  <a:pt x="0" y="7256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9773022" y="3843130"/>
            <a:ext cx="4837958" cy="4658140"/>
          </a:xfrm>
          <a:custGeom>
            <a:avLst/>
            <a:gdLst/>
            <a:ahLst/>
            <a:cxnLst/>
            <a:rect l="l" t="t" r="r" b="b"/>
            <a:pathLst>
              <a:path w="7256937" h="6987210">
                <a:moveTo>
                  <a:pt x="0" y="0"/>
                </a:moveTo>
                <a:lnTo>
                  <a:pt x="7256936" y="0"/>
                </a:lnTo>
                <a:lnTo>
                  <a:pt x="7256936" y="6987210"/>
                </a:lnTo>
                <a:lnTo>
                  <a:pt x="0" y="6987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flipH="1">
            <a:off x="-441679" y="3104779"/>
            <a:ext cx="1127479" cy="3085143"/>
          </a:xfrm>
          <a:custGeom>
            <a:avLst/>
            <a:gdLst/>
            <a:ahLst/>
            <a:cxnLst/>
            <a:rect l="l" t="t" r="r" b="b"/>
            <a:pathLst>
              <a:path w="1691219" h="4627715">
                <a:moveTo>
                  <a:pt x="1691219" y="0"/>
                </a:moveTo>
                <a:lnTo>
                  <a:pt x="0" y="0"/>
                </a:lnTo>
                <a:lnTo>
                  <a:pt x="0" y="4627715"/>
                </a:lnTo>
                <a:lnTo>
                  <a:pt x="1691219" y="4627715"/>
                </a:lnTo>
                <a:lnTo>
                  <a:pt x="169121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35896" y="4994691"/>
            <a:ext cx="3043391" cy="2999124"/>
          </a:xfrm>
          <a:custGeom>
            <a:avLst/>
            <a:gdLst/>
            <a:ahLst/>
            <a:cxnLst/>
            <a:rect l="l" t="t" r="r" b="b"/>
            <a:pathLst>
              <a:path w="4565087" h="4498686">
                <a:moveTo>
                  <a:pt x="0" y="0"/>
                </a:moveTo>
                <a:lnTo>
                  <a:pt x="4565088" y="0"/>
                </a:lnTo>
                <a:lnTo>
                  <a:pt x="4565088" y="4498686"/>
                </a:lnTo>
                <a:lnTo>
                  <a:pt x="0" y="44986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1506201" y="668079"/>
            <a:ext cx="1127479" cy="3085143"/>
          </a:xfrm>
          <a:custGeom>
            <a:avLst/>
            <a:gdLst/>
            <a:ahLst/>
            <a:cxnLst/>
            <a:rect l="l" t="t" r="r" b="b"/>
            <a:pathLst>
              <a:path w="1691219" h="4627715">
                <a:moveTo>
                  <a:pt x="1691219" y="0"/>
                </a:moveTo>
                <a:lnTo>
                  <a:pt x="0" y="0"/>
                </a:lnTo>
                <a:lnTo>
                  <a:pt x="0" y="4627715"/>
                </a:lnTo>
                <a:lnTo>
                  <a:pt x="1691219" y="4627715"/>
                </a:lnTo>
                <a:lnTo>
                  <a:pt x="169121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131633" y="-907141"/>
            <a:ext cx="3043391" cy="2999124"/>
          </a:xfrm>
          <a:custGeom>
            <a:avLst/>
            <a:gdLst/>
            <a:ahLst/>
            <a:cxnLst/>
            <a:rect l="l" t="t" r="r" b="b"/>
            <a:pathLst>
              <a:path w="4565087" h="4498686">
                <a:moveTo>
                  <a:pt x="0" y="0"/>
                </a:moveTo>
                <a:lnTo>
                  <a:pt x="4565087" y="0"/>
                </a:lnTo>
                <a:lnTo>
                  <a:pt x="4565087" y="4498685"/>
                </a:lnTo>
                <a:lnTo>
                  <a:pt x="0" y="4498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020166" y="1424909"/>
            <a:ext cx="5972873" cy="3359741"/>
          </a:xfrm>
          <a:custGeom>
            <a:avLst/>
            <a:gdLst/>
            <a:ahLst/>
            <a:cxnLst/>
            <a:rect l="l" t="t" r="r" b="b"/>
            <a:pathLst>
              <a:path w="8959309" h="5039611">
                <a:moveTo>
                  <a:pt x="0" y="0"/>
                </a:moveTo>
                <a:lnTo>
                  <a:pt x="8959309" y="0"/>
                </a:lnTo>
                <a:lnTo>
                  <a:pt x="8959309" y="5039611"/>
                </a:lnTo>
                <a:lnTo>
                  <a:pt x="0" y="503961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518030">
            <a:off x="8702809" y="-2329071"/>
            <a:ext cx="4837958" cy="4658140"/>
          </a:xfrm>
          <a:custGeom>
            <a:avLst/>
            <a:gdLst/>
            <a:ahLst/>
            <a:cxnLst/>
            <a:rect l="l" t="t" r="r" b="b"/>
            <a:pathLst>
              <a:path w="7256937" h="6987210">
                <a:moveTo>
                  <a:pt x="0" y="0"/>
                </a:moveTo>
                <a:lnTo>
                  <a:pt x="7256937" y="0"/>
                </a:lnTo>
                <a:lnTo>
                  <a:pt x="7256937" y="6987210"/>
                </a:lnTo>
                <a:lnTo>
                  <a:pt x="0" y="6987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flipH="1">
            <a:off x="-148086" y="-165394"/>
            <a:ext cx="1127479" cy="3085143"/>
          </a:xfrm>
          <a:custGeom>
            <a:avLst/>
            <a:gdLst/>
            <a:ahLst/>
            <a:cxnLst/>
            <a:rect l="l" t="t" r="r" b="b"/>
            <a:pathLst>
              <a:path w="1691219" h="4627715">
                <a:moveTo>
                  <a:pt x="1691219" y="0"/>
                </a:moveTo>
                <a:lnTo>
                  <a:pt x="0" y="0"/>
                </a:lnTo>
                <a:lnTo>
                  <a:pt x="0" y="4627715"/>
                </a:lnTo>
                <a:lnTo>
                  <a:pt x="1691219" y="4627715"/>
                </a:lnTo>
                <a:lnTo>
                  <a:pt x="16912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15653" y="-779699"/>
            <a:ext cx="2388851" cy="2354104"/>
          </a:xfrm>
          <a:custGeom>
            <a:avLst/>
            <a:gdLst/>
            <a:ahLst/>
            <a:cxnLst/>
            <a:rect l="l" t="t" r="r" b="b"/>
            <a:pathLst>
              <a:path w="3583276" h="3531156">
                <a:moveTo>
                  <a:pt x="0" y="0"/>
                </a:moveTo>
                <a:lnTo>
                  <a:pt x="3583277" y="0"/>
                </a:lnTo>
                <a:lnTo>
                  <a:pt x="3583277" y="3531156"/>
                </a:lnTo>
                <a:lnTo>
                  <a:pt x="0" y="3531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820400" y="6104492"/>
            <a:ext cx="1022423" cy="434956"/>
          </a:xfrm>
          <a:custGeom>
            <a:avLst/>
            <a:gdLst/>
            <a:ahLst/>
            <a:cxnLst/>
            <a:rect l="l" t="t" r="r" b="b"/>
            <a:pathLst>
              <a:path w="1533634" h="652434">
                <a:moveTo>
                  <a:pt x="0" y="0"/>
                </a:moveTo>
                <a:lnTo>
                  <a:pt x="1533635" y="0"/>
                </a:lnTo>
                <a:lnTo>
                  <a:pt x="1533635" y="652433"/>
                </a:lnTo>
                <a:lnTo>
                  <a:pt x="0" y="652433"/>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422476" y="493442"/>
            <a:ext cx="3972464" cy="617733"/>
          </a:xfrm>
          <a:prstGeom prst="rect">
            <a:avLst/>
          </a:prstGeom>
        </p:spPr>
        <p:txBody>
          <a:bodyPr lIns="0" tIns="0" rIns="0" bIns="0" rtlCol="0" anchor="t">
            <a:spAutoFit/>
          </a:bodyPr>
          <a:lstStyle/>
          <a:p>
            <a:pPr defTabSz="609630">
              <a:lnSpc>
                <a:spcPts val="6000"/>
              </a:lnSpc>
            </a:pPr>
            <a:endParaRPr sz="1200">
              <a:solidFill>
                <a:prstClr val="black"/>
              </a:solidFill>
              <a:latin typeface="Calibri"/>
            </a:endParaRPr>
          </a:p>
        </p:txBody>
      </p:sp>
      <p:sp>
        <p:nvSpPr>
          <p:cNvPr id="23" name="Freeform 23"/>
          <p:cNvSpPr/>
          <p:nvPr/>
        </p:nvSpPr>
        <p:spPr>
          <a:xfrm>
            <a:off x="3580" y="6041893"/>
            <a:ext cx="1436334" cy="774956"/>
          </a:xfrm>
          <a:custGeom>
            <a:avLst/>
            <a:gdLst/>
            <a:ahLst/>
            <a:cxnLst/>
            <a:rect l="l" t="t" r="r" b="b"/>
            <a:pathLst>
              <a:path w="1723217" h="969310">
                <a:moveTo>
                  <a:pt x="0" y="0"/>
                </a:moveTo>
                <a:lnTo>
                  <a:pt x="1723217" y="0"/>
                </a:lnTo>
                <a:lnTo>
                  <a:pt x="1723217" y="969310"/>
                </a:lnTo>
                <a:lnTo>
                  <a:pt x="0" y="96931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2930454" y="564377"/>
            <a:ext cx="5299146" cy="689099"/>
          </a:xfrm>
          <a:prstGeom prst="rect">
            <a:avLst/>
          </a:prstGeom>
        </p:spPr>
        <p:txBody>
          <a:bodyPr wrap="square" lIns="0" tIns="0" rIns="0" bIns="0" rtlCol="0" anchor="t">
            <a:spAutoFit/>
          </a:bodyPr>
          <a:lstStyle/>
          <a:p>
            <a:pPr defTabSz="609630">
              <a:lnSpc>
                <a:spcPts val="5767"/>
              </a:lnSpc>
              <a:spcBef>
                <a:spcPct val="0"/>
              </a:spcBef>
            </a:pPr>
            <a:r>
              <a:rPr lang="en-US" sz="4806" dirty="0" err="1">
                <a:solidFill>
                  <a:srgbClr val="5E96C5"/>
                </a:solidFill>
                <a:latin typeface="Lato Bold Bold"/>
              </a:rPr>
              <a:t>Contextualisation</a:t>
            </a:r>
            <a:endParaRPr lang="en-US" sz="4806" dirty="0">
              <a:solidFill>
                <a:srgbClr val="5E96C5"/>
              </a:solidFill>
              <a:latin typeface="Lato Bold Bold"/>
            </a:endParaRPr>
          </a:p>
        </p:txBody>
      </p:sp>
      <p:sp>
        <p:nvSpPr>
          <p:cNvPr id="6" name="Content Placeholder 2">
            <a:extLst>
              <a:ext uri="{FF2B5EF4-FFF2-40B4-BE49-F238E27FC236}">
                <a16:creationId xmlns:a16="http://schemas.microsoft.com/office/drawing/2014/main" id="{76CB2ED6-14C8-3ECE-5136-F7EEBDD51729}"/>
              </a:ext>
            </a:extLst>
          </p:cNvPr>
          <p:cNvSpPr txBox="1">
            <a:spLocks/>
          </p:cNvSpPr>
          <p:nvPr/>
        </p:nvSpPr>
        <p:spPr>
          <a:xfrm>
            <a:off x="4355479" y="3147928"/>
            <a:ext cx="9525483" cy="904248"/>
          </a:xfrm>
          <a:prstGeom prst="rect">
            <a:avLst/>
          </a:prstGeom>
          <a:ln>
            <a:noFill/>
          </a:ln>
        </p:spPr>
        <p:txBody>
          <a:bodyPr/>
          <a:lstStyle>
            <a:lvl1pPr marL="280988" indent="-280988" algn="l" rtl="0" eaLnBrk="1" fontAlgn="base" hangingPunct="1">
              <a:spcBef>
                <a:spcPct val="25000"/>
              </a:spcBef>
              <a:spcAft>
                <a:spcPct val="25000"/>
              </a:spcAft>
              <a:buClr>
                <a:srgbClr val="204387"/>
              </a:buClr>
              <a:buSzPct val="95000"/>
              <a:buFont typeface="Verdana" pitchFamily="-106" charset="0"/>
              <a:buChar char="&gt;"/>
              <a:defRPr sz="2200">
                <a:solidFill>
                  <a:srgbClr val="204387"/>
                </a:solidFill>
                <a:latin typeface="Arial" panose="020B0604020202020204" pitchFamily="34" charset="0"/>
                <a:ea typeface="ＭＳ Ｐゴシック" pitchFamily="-65" charset="-128"/>
                <a:cs typeface="Arial" panose="020B0604020202020204" pitchFamily="34" charset="0"/>
              </a:defRPr>
            </a:lvl1pPr>
            <a:lvl2pPr marL="790575" indent="-216694" algn="l" rtl="0" eaLnBrk="1" fontAlgn="base" hangingPunct="1">
              <a:spcBef>
                <a:spcPct val="25000"/>
              </a:spcBef>
              <a:spcAft>
                <a:spcPct val="15000"/>
              </a:spcAft>
              <a:buClr>
                <a:srgbClr val="204387"/>
              </a:buClr>
              <a:buSzPct val="90000"/>
              <a:buFont typeface="Wingdings" pitchFamily="-106" charset="2"/>
              <a:buChar char="§"/>
              <a:defRPr sz="2000" b="0" i="0" u="none">
                <a:solidFill>
                  <a:srgbClr val="204387"/>
                </a:solidFill>
                <a:latin typeface="Arial" panose="020B0604020202020204" pitchFamily="34" charset="0"/>
                <a:ea typeface="ＭＳ Ｐゴシック" pitchFamily="-108" charset="-128"/>
                <a:cs typeface="Arial" panose="020B0604020202020204" pitchFamily="34" charset="0"/>
              </a:defRPr>
            </a:lvl2pPr>
            <a:lvl3pPr marL="1147763" indent="-214313" algn="l" rtl="0" eaLnBrk="1" fontAlgn="base" hangingPunct="1">
              <a:spcBef>
                <a:spcPct val="20000"/>
              </a:spcBef>
              <a:spcAft>
                <a:spcPct val="25000"/>
              </a:spcAft>
              <a:buClr>
                <a:srgbClr val="5F5F5F"/>
              </a:buClr>
              <a:buFont typeface="Verdana" pitchFamily="-106" charset="0"/>
              <a:buChar char="-"/>
              <a:defRPr lang="fr-FR" sz="1800" dirty="0" smtClean="0">
                <a:solidFill>
                  <a:schemeClr val="tx1"/>
                </a:solidFill>
                <a:latin typeface="Arial" panose="020B0604020202020204" pitchFamily="34" charset="0"/>
                <a:ea typeface="ＭＳ Ｐゴシック" pitchFamily="-108" charset="-128"/>
                <a:cs typeface="Arial" panose="020B0604020202020204" pitchFamily="34" charset="0"/>
              </a:defRPr>
            </a:lvl3pPr>
            <a:lvl4pPr marL="1504950" indent="-152400" algn="l" rtl="0" eaLnBrk="1" fontAlgn="base" hangingPunct="1">
              <a:spcBef>
                <a:spcPct val="20000"/>
              </a:spcBef>
              <a:spcAft>
                <a:spcPct val="0"/>
              </a:spcAft>
              <a:buChar char="&gt;"/>
              <a:defRPr sz="1600">
                <a:solidFill>
                  <a:schemeClr val="tx1">
                    <a:lumMod val="50000"/>
                    <a:lumOff val="50000"/>
                  </a:schemeClr>
                </a:solidFill>
                <a:latin typeface="Arial" panose="020B0604020202020204" pitchFamily="34" charset="0"/>
                <a:ea typeface="ＭＳ Ｐゴシック" pitchFamily="-108" charset="-128"/>
                <a:cs typeface="Arial" panose="020B0604020202020204" pitchFamily="34" charset="0"/>
              </a:defRPr>
            </a:lvl4pPr>
            <a:lvl5pPr marL="2002631" indent="-163116" algn="l" rtl="0" eaLnBrk="1" fontAlgn="base" hangingPunct="1">
              <a:spcBef>
                <a:spcPct val="20000"/>
              </a:spcBef>
              <a:spcAft>
                <a:spcPct val="0"/>
              </a:spcAft>
              <a:buChar char="o"/>
              <a:defRPr sz="1600">
                <a:solidFill>
                  <a:schemeClr val="tx1"/>
                </a:solidFill>
                <a:latin typeface="Arial" panose="020B0604020202020204" pitchFamily="34" charset="0"/>
                <a:ea typeface="ＭＳ Ｐゴシック" pitchFamily="-108" charset="-128"/>
                <a:cs typeface="Arial" panose="020B0604020202020204" pitchFamily="34" charset="0"/>
              </a:defRPr>
            </a:lvl5pPr>
            <a:lvl6pPr marL="2345531" indent="-163116" algn="l" rtl="0" eaLnBrk="1" fontAlgn="base" hangingPunct="1">
              <a:spcBef>
                <a:spcPct val="20000"/>
              </a:spcBef>
              <a:spcAft>
                <a:spcPct val="0"/>
              </a:spcAft>
              <a:buChar char="o"/>
              <a:defRPr sz="1200">
                <a:solidFill>
                  <a:schemeClr val="tx1"/>
                </a:solidFill>
                <a:latin typeface="+mn-lt"/>
                <a:ea typeface="ＭＳ Ｐゴシック" pitchFamily="-108" charset="-128"/>
              </a:defRPr>
            </a:lvl6pPr>
            <a:lvl7pPr marL="2688431" indent="-163116" algn="l" rtl="0" eaLnBrk="1" fontAlgn="base" hangingPunct="1">
              <a:spcBef>
                <a:spcPct val="20000"/>
              </a:spcBef>
              <a:spcAft>
                <a:spcPct val="0"/>
              </a:spcAft>
              <a:buChar char="o"/>
              <a:defRPr sz="1200">
                <a:solidFill>
                  <a:schemeClr val="tx1"/>
                </a:solidFill>
                <a:latin typeface="+mn-lt"/>
                <a:ea typeface="ＭＳ Ｐゴシック" pitchFamily="-108" charset="-128"/>
              </a:defRPr>
            </a:lvl7pPr>
            <a:lvl8pPr marL="3031331" indent="-163116" algn="l" rtl="0" eaLnBrk="1" fontAlgn="base" hangingPunct="1">
              <a:spcBef>
                <a:spcPct val="20000"/>
              </a:spcBef>
              <a:spcAft>
                <a:spcPct val="0"/>
              </a:spcAft>
              <a:buChar char="o"/>
              <a:defRPr sz="1200">
                <a:solidFill>
                  <a:schemeClr val="tx1"/>
                </a:solidFill>
                <a:latin typeface="+mn-lt"/>
                <a:ea typeface="ＭＳ Ｐゴシック" pitchFamily="-108" charset="-128"/>
              </a:defRPr>
            </a:lvl8pPr>
            <a:lvl9pPr marL="3374231" indent="-163116" algn="l" rtl="0" eaLnBrk="1" fontAlgn="base" hangingPunct="1">
              <a:spcBef>
                <a:spcPct val="20000"/>
              </a:spcBef>
              <a:spcAft>
                <a:spcPct val="0"/>
              </a:spcAft>
              <a:buChar char="o"/>
              <a:defRPr sz="1200">
                <a:solidFill>
                  <a:schemeClr val="tx1"/>
                </a:solidFill>
                <a:latin typeface="+mn-lt"/>
                <a:ea typeface="ＭＳ Ｐゴシック" pitchFamily="-108" charset="-128"/>
              </a:defRPr>
            </a:lvl9pPr>
          </a:lstStyle>
          <a:p>
            <a:pPr marL="187123" indent="-187123" defTabSz="609630">
              <a:buNone/>
            </a:pPr>
            <a:r>
              <a:rPr lang="fr-FR" sz="2133" b="1" kern="0" dirty="0">
                <a:solidFill>
                  <a:srgbClr val="B8B90D"/>
                </a:solidFill>
                <a:latin typeface="Abadi Extra Light" panose="020B0204020104020204" pitchFamily="34" charset="0"/>
                <a:cs typeface="Calibri" panose="020F0502020204030204" pitchFamily="34" charset="0"/>
              </a:rPr>
              <a:t>Chargée de cours, chercheuse post-doctorante </a:t>
            </a:r>
          </a:p>
          <a:p>
            <a:pPr marL="187123" indent="-187123" defTabSz="609630">
              <a:buNone/>
            </a:pPr>
            <a:r>
              <a:rPr lang="fr-FR" sz="2133" b="1" kern="0" dirty="0">
                <a:solidFill>
                  <a:srgbClr val="B8B90D"/>
                </a:solidFill>
                <a:latin typeface="Abadi Extra Light" panose="020B0204020104020204" pitchFamily="34" charset="0"/>
                <a:cs typeface="Calibri" panose="020F0502020204030204" pitchFamily="34" charset="0"/>
              </a:rPr>
              <a:t>Chaire en Pratiques Managériales Innovantes </a:t>
            </a:r>
          </a:p>
          <a:p>
            <a:pPr marL="187123" indent="-187123" defTabSz="609630">
              <a:buNone/>
            </a:pPr>
            <a:r>
              <a:rPr lang="fr-FR" sz="2133" b="1" kern="0" dirty="0">
                <a:solidFill>
                  <a:srgbClr val="B8B90D"/>
                </a:solidFill>
                <a:latin typeface="Abadi Extra Light" panose="020B0204020104020204" pitchFamily="34" charset="0"/>
                <a:cs typeface="Calibri" panose="020F0502020204030204" pitchFamily="34" charset="0"/>
              </a:rPr>
              <a:t>de l’ICHEC Brussels Management </a:t>
            </a:r>
            <a:r>
              <a:rPr lang="fr-FR" sz="2133" b="1" kern="0" dirty="0" err="1">
                <a:solidFill>
                  <a:srgbClr val="B8B90D"/>
                </a:solidFill>
                <a:latin typeface="Abadi Extra Light" panose="020B0204020104020204" pitchFamily="34" charset="0"/>
                <a:cs typeface="Calibri" panose="020F0502020204030204" pitchFamily="34" charset="0"/>
              </a:rPr>
              <a:t>School</a:t>
            </a:r>
            <a:r>
              <a:rPr lang="fr-FR" sz="2133" b="1" kern="0" dirty="0">
                <a:solidFill>
                  <a:srgbClr val="B8B90D"/>
                </a:solidFill>
                <a:latin typeface="Abadi Extra Light" panose="020B0204020104020204" pitchFamily="34" charset="0"/>
                <a:cs typeface="Calibri" panose="020F0502020204030204" pitchFamily="34" charset="0"/>
              </a:rPr>
              <a:t>.</a:t>
            </a:r>
            <a:endParaRPr lang="fr-FR" sz="1867" b="1" kern="0" dirty="0">
              <a:solidFill>
                <a:srgbClr val="B8B90D"/>
              </a:solidFill>
              <a:latin typeface="Abadi Extra Light" panose="020B0204020104020204" pitchFamily="34" charset="0"/>
              <a:cs typeface="Calibri" panose="020F0502020204030204" pitchFamily="34" charset="0"/>
            </a:endParaRPr>
          </a:p>
          <a:p>
            <a:pPr marL="187123" indent="-187123" defTabSz="609630">
              <a:buNone/>
            </a:pPr>
            <a:endParaRPr lang="fr-FR" sz="1200" b="1" kern="0" dirty="0">
              <a:solidFill>
                <a:srgbClr val="B8B90D"/>
              </a:solidFill>
              <a:latin typeface="Abadi Extra Light" panose="020B0204020104020204" pitchFamily="34" charset="0"/>
              <a:cs typeface="Calibri" panose="020F0502020204030204" pitchFamily="34" charset="0"/>
            </a:endParaRPr>
          </a:p>
          <a:p>
            <a:pPr marL="187123" indent="-187123" defTabSz="609630">
              <a:buNone/>
            </a:pPr>
            <a:endParaRPr lang="fr-FR" sz="1200" b="1" kern="0" dirty="0">
              <a:solidFill>
                <a:srgbClr val="4996C4"/>
              </a:solidFill>
              <a:latin typeface="Abadi Extra Light" panose="020B0204020104020204" pitchFamily="34" charset="0"/>
              <a:cs typeface="Calibri" panose="020F0502020204030204" pitchFamily="34" charset="0"/>
            </a:endParaRPr>
          </a:p>
          <a:p>
            <a:pPr marL="187123" indent="-187123" defTabSz="609630">
              <a:buNone/>
            </a:pPr>
            <a:endParaRPr lang="fr-FR" sz="1600" b="1" kern="0" dirty="0">
              <a:solidFill>
                <a:srgbClr val="B8B90D"/>
              </a:solidFill>
              <a:latin typeface="Calibri" panose="020F0502020204030204" pitchFamily="34" charset="0"/>
              <a:cs typeface="Calibri" panose="020F0502020204030204" pitchFamily="34" charset="0"/>
            </a:endParaRPr>
          </a:p>
          <a:p>
            <a:pPr marL="0" indent="0" defTabSz="609630">
              <a:buNone/>
            </a:pPr>
            <a:endParaRPr lang="en-US" sz="1600" b="1" kern="0" dirty="0">
              <a:solidFill>
                <a:srgbClr val="B8B90D"/>
              </a:solidFill>
              <a:latin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9170206A-3A6B-270B-5642-BF31489A5BAD}"/>
              </a:ext>
            </a:extLst>
          </p:cNvPr>
          <p:cNvSpPr txBox="1"/>
          <p:nvPr/>
        </p:nvSpPr>
        <p:spPr>
          <a:xfrm>
            <a:off x="3962400" y="6041894"/>
            <a:ext cx="7260236" cy="748795"/>
          </a:xfrm>
          <a:prstGeom prst="rect">
            <a:avLst/>
          </a:prstGeom>
          <a:noFill/>
        </p:spPr>
        <p:txBody>
          <a:bodyPr wrap="square">
            <a:spAutoFit/>
          </a:bodyPr>
          <a:lstStyle/>
          <a:p>
            <a:pPr marL="187123" indent="-187123" defTabSz="609630"/>
            <a:r>
              <a:rPr lang="fr-FR" sz="2133" b="1" kern="0" dirty="0">
                <a:solidFill>
                  <a:srgbClr val="4996C4"/>
                </a:solidFill>
                <a:latin typeface="Abadi Extra Light" panose="020B0204020104020204" pitchFamily="34" charset="0"/>
                <a:cs typeface="Calibri" panose="020F0502020204030204" pitchFamily="34" charset="0"/>
              </a:rPr>
              <a:t>Contact : </a:t>
            </a:r>
            <a:r>
              <a:rPr lang="fr-FR" sz="2133" b="1" kern="0" dirty="0">
                <a:solidFill>
                  <a:srgbClr val="4996C4"/>
                </a:solidFill>
                <a:latin typeface="Abadi Extra Light" panose="020B0204020104020204" pitchFamily="34" charset="0"/>
                <a:cs typeface="Calibri" panose="020F0502020204030204" pitchFamily="34" charset="0"/>
                <a:hlinkClick r:id="rId10"/>
              </a:rPr>
              <a:t>Marine.deridder@ichec.be</a:t>
            </a:r>
            <a:endParaRPr lang="fr-FR" sz="2133" b="1" kern="0" dirty="0">
              <a:solidFill>
                <a:srgbClr val="4996C4"/>
              </a:solidFill>
              <a:latin typeface="Abadi Extra Light" panose="020B0204020104020204" pitchFamily="34" charset="0"/>
              <a:cs typeface="Calibri" panose="020F0502020204030204" pitchFamily="34" charset="0"/>
            </a:endParaRPr>
          </a:p>
          <a:p>
            <a:pPr marL="187123" indent="-187123" defTabSz="609630"/>
            <a:r>
              <a:rPr lang="fr-FR" sz="2133" b="1" kern="0" dirty="0">
                <a:solidFill>
                  <a:srgbClr val="4996C4"/>
                </a:solidFill>
                <a:latin typeface="Abadi Extra Light" panose="020B0204020104020204" pitchFamily="34" charset="0"/>
                <a:cs typeface="Calibri" panose="020F0502020204030204" pitchFamily="34" charset="0"/>
                <a:hlinkClick r:id="rId11"/>
              </a:rPr>
              <a:t>https://www.linkedin.com/in/m-deridder/</a:t>
            </a:r>
            <a:endParaRPr lang="fr-FR" sz="2133" b="1" kern="0" dirty="0">
              <a:solidFill>
                <a:srgbClr val="4996C4"/>
              </a:solidFill>
              <a:latin typeface="Abadi Extra Light" panose="020B020402010402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48A03B11-673B-822F-91AE-DC4615C76CF8}"/>
              </a:ext>
            </a:extLst>
          </p:cNvPr>
          <p:cNvSpPr txBox="1"/>
          <p:nvPr/>
        </p:nvSpPr>
        <p:spPr>
          <a:xfrm>
            <a:off x="4355478" y="2179188"/>
            <a:ext cx="7260236" cy="543675"/>
          </a:xfrm>
          <a:prstGeom prst="rect">
            <a:avLst/>
          </a:prstGeom>
          <a:noFill/>
        </p:spPr>
        <p:txBody>
          <a:bodyPr wrap="square">
            <a:spAutoFit/>
          </a:bodyPr>
          <a:lstStyle/>
          <a:p>
            <a:pPr marL="187123" indent="-187123" defTabSz="609630"/>
            <a:r>
              <a:rPr lang="fr-FR" sz="2933" b="1" kern="0" dirty="0">
                <a:solidFill>
                  <a:srgbClr val="1C2D50"/>
                </a:solidFill>
                <a:latin typeface="Abadi Extra Light" panose="020B0204020104020204" pitchFamily="34" charset="0"/>
                <a:ea typeface="ＭＳ Ｐゴシック"/>
                <a:cs typeface="Calibri" panose="020F0502020204030204" pitchFamily="34" charset="0"/>
              </a:rPr>
              <a:t>Marine De Ridder</a:t>
            </a:r>
          </a:p>
        </p:txBody>
      </p:sp>
      <p:pic>
        <p:nvPicPr>
          <p:cNvPr id="13" name="Image 12" descr="Une image contenant personne, Visage humain, sourire, habits&#10;&#10;Description générée automatiquement">
            <a:extLst>
              <a:ext uri="{FF2B5EF4-FFF2-40B4-BE49-F238E27FC236}">
                <a16:creationId xmlns:a16="http://schemas.microsoft.com/office/drawing/2014/main" id="{641E5431-8B46-BA31-E691-8CCAAD3249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464" y="1990268"/>
            <a:ext cx="2984174" cy="2984174"/>
          </a:xfrm>
          <a:prstGeom prst="rect">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563740" y="-1219228"/>
            <a:ext cx="1127479" cy="3085143"/>
          </a:xfrm>
          <a:custGeom>
            <a:avLst/>
            <a:gdLst/>
            <a:ahLst/>
            <a:cxnLst/>
            <a:rect l="l" t="t" r="r" b="b"/>
            <a:pathLst>
              <a:path w="1691219" h="4627715">
                <a:moveTo>
                  <a:pt x="1691219" y="4627714"/>
                </a:moveTo>
                <a:lnTo>
                  <a:pt x="0" y="4627714"/>
                </a:lnTo>
                <a:lnTo>
                  <a:pt x="0" y="0"/>
                </a:lnTo>
                <a:lnTo>
                  <a:pt x="1691219" y="0"/>
                </a:lnTo>
                <a:lnTo>
                  <a:pt x="1691219" y="462771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11659" y="-37080"/>
            <a:ext cx="2338844" cy="2304824"/>
          </a:xfrm>
          <a:custGeom>
            <a:avLst/>
            <a:gdLst/>
            <a:ahLst/>
            <a:cxnLst/>
            <a:rect l="l" t="t" r="r" b="b"/>
            <a:pathLst>
              <a:path w="3508266" h="3457236">
                <a:moveTo>
                  <a:pt x="0" y="0"/>
                </a:moveTo>
                <a:lnTo>
                  <a:pt x="3508266" y="0"/>
                </a:lnTo>
                <a:lnTo>
                  <a:pt x="3508266" y="3457236"/>
                </a:lnTo>
                <a:lnTo>
                  <a:pt x="0" y="3457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a:off x="10549390" y="-1278847"/>
            <a:ext cx="3033719" cy="2920961"/>
          </a:xfrm>
          <a:custGeom>
            <a:avLst/>
            <a:gdLst/>
            <a:ahLst/>
            <a:cxnLst/>
            <a:rect l="l" t="t" r="r" b="b"/>
            <a:pathLst>
              <a:path w="4550578" h="4381441">
                <a:moveTo>
                  <a:pt x="0" y="0"/>
                </a:moveTo>
                <a:lnTo>
                  <a:pt x="4550578" y="0"/>
                </a:lnTo>
                <a:lnTo>
                  <a:pt x="4550578" y="4381442"/>
                </a:lnTo>
                <a:lnTo>
                  <a:pt x="0" y="4381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856008">
            <a:off x="10639054" y="4893917"/>
            <a:ext cx="2435943" cy="2766371"/>
          </a:xfrm>
          <a:custGeom>
            <a:avLst/>
            <a:gdLst/>
            <a:ahLst/>
            <a:cxnLst/>
            <a:rect l="l" t="t" r="r" b="b"/>
            <a:pathLst>
              <a:path w="3653914" h="4149557">
                <a:moveTo>
                  <a:pt x="0" y="0"/>
                </a:moveTo>
                <a:lnTo>
                  <a:pt x="3653914" y="0"/>
                </a:lnTo>
                <a:lnTo>
                  <a:pt x="3653914" y="4149558"/>
                </a:lnTo>
                <a:lnTo>
                  <a:pt x="0" y="4149558"/>
                </a:lnTo>
                <a:lnTo>
                  <a:pt x="0" y="0"/>
                </a:lnTo>
                <a:close/>
              </a:path>
            </a:pathLst>
          </a:custGeom>
          <a:blipFill>
            <a:blip r:embed="rId8"/>
            <a:stretch>
              <a:fillRect r="-209291" b="-52855"/>
            </a:stretch>
          </a:blipFill>
        </p:spPr>
        <p:txBody>
          <a:bodyPr/>
          <a:lstStyle/>
          <a:p>
            <a:pPr defTabSz="609630"/>
            <a:endParaRPr lang="en-US" sz="1200">
              <a:solidFill>
                <a:prstClr val="black"/>
              </a:solidFill>
              <a:latin typeface="Calibri"/>
            </a:endParaRPr>
          </a:p>
        </p:txBody>
      </p:sp>
      <p:sp>
        <p:nvSpPr>
          <p:cNvPr id="9" name="TextBox 9"/>
          <p:cNvSpPr txBox="1"/>
          <p:nvPr/>
        </p:nvSpPr>
        <p:spPr>
          <a:xfrm>
            <a:off x="1642610" y="181634"/>
            <a:ext cx="8906781" cy="1381725"/>
          </a:xfrm>
          <a:prstGeom prst="rect">
            <a:avLst/>
          </a:prstGeom>
        </p:spPr>
        <p:txBody>
          <a:bodyPr wrap="square" lIns="0" tIns="0" rIns="0" bIns="0" rtlCol="0" anchor="t">
            <a:spAutoFit/>
          </a:bodyPr>
          <a:lstStyle/>
          <a:p>
            <a:pPr defTabSz="609630">
              <a:lnSpc>
                <a:spcPts val="5767"/>
              </a:lnSpc>
              <a:spcBef>
                <a:spcPct val="0"/>
              </a:spcBef>
            </a:pPr>
            <a:r>
              <a:rPr lang="en-US" sz="2933" dirty="0">
                <a:solidFill>
                  <a:srgbClr val="5E96C5"/>
                </a:solidFill>
                <a:latin typeface="Lato Bold Bold"/>
              </a:rPr>
              <a:t>Transformations du rapport au travail et </a:t>
            </a:r>
            <a:r>
              <a:rPr lang="en-US" sz="2933" dirty="0" err="1">
                <a:solidFill>
                  <a:srgbClr val="5E96C5"/>
                </a:solidFill>
                <a:latin typeface="Lato Bold Bold"/>
              </a:rPr>
              <a:t>effets</a:t>
            </a:r>
            <a:r>
              <a:rPr lang="en-US" sz="2933" dirty="0">
                <a:solidFill>
                  <a:srgbClr val="5E96C5"/>
                </a:solidFill>
                <a:latin typeface="Lato Bold Bold"/>
              </a:rPr>
              <a:t> des crises </a:t>
            </a:r>
            <a:r>
              <a:rPr lang="en-US" sz="2933" dirty="0" err="1">
                <a:solidFill>
                  <a:srgbClr val="5E96C5"/>
                </a:solidFill>
                <a:latin typeface="Lato Bold Bold"/>
              </a:rPr>
              <a:t>successives</a:t>
            </a:r>
            <a:endParaRPr lang="en-US" sz="2933" dirty="0">
              <a:solidFill>
                <a:srgbClr val="5E96C5"/>
              </a:solidFill>
              <a:latin typeface="Lato Bold Bold"/>
            </a:endParaRPr>
          </a:p>
        </p:txBody>
      </p:sp>
      <p:sp>
        <p:nvSpPr>
          <p:cNvPr id="5" name="TextBox 16">
            <a:extLst>
              <a:ext uri="{FF2B5EF4-FFF2-40B4-BE49-F238E27FC236}">
                <a16:creationId xmlns:a16="http://schemas.microsoft.com/office/drawing/2014/main" id="{5F70BBC5-7CED-ED9A-86C6-A88AA94FA4BF}"/>
              </a:ext>
            </a:extLst>
          </p:cNvPr>
          <p:cNvSpPr txBox="1"/>
          <p:nvPr/>
        </p:nvSpPr>
        <p:spPr>
          <a:xfrm>
            <a:off x="528089" y="2267745"/>
            <a:ext cx="10820399" cy="2297104"/>
          </a:xfrm>
          <a:prstGeom prst="rect">
            <a:avLst/>
          </a:prstGeom>
        </p:spPr>
        <p:txBody>
          <a:bodyPr wrap="square" lIns="0" tIns="0" rIns="0" bIns="0" rtlCol="0" anchor="t">
            <a:spAutoFit/>
          </a:bodyPr>
          <a:lstStyle/>
          <a:p>
            <a:pPr marL="381019" indent="-381019" defTabSz="609630">
              <a:lnSpc>
                <a:spcPts val="2613"/>
              </a:lnSpc>
              <a:buFont typeface="Arial" panose="020B0604020202020204" pitchFamily="34" charset="0"/>
              <a:buChar char="•"/>
            </a:pPr>
            <a:r>
              <a:rPr lang="fr-BE" sz="2400" dirty="0">
                <a:solidFill>
                  <a:srgbClr val="192E67"/>
                </a:solidFill>
                <a:latin typeface="Lato Italics"/>
                <a:cs typeface="Calibri" panose="020F0502020204030204" pitchFamily="34" charset="0"/>
              </a:rPr>
              <a:t>Demandes croissantes de flexibilité et de conciliation des sphères privées et pro, </a:t>
            </a:r>
          </a:p>
          <a:p>
            <a:pPr marL="381019" indent="-381019" defTabSz="609630">
              <a:lnSpc>
                <a:spcPts val="2613"/>
              </a:lnSpc>
              <a:buFont typeface="Arial" panose="020B0604020202020204" pitchFamily="34" charset="0"/>
              <a:buChar char="•"/>
            </a:pPr>
            <a:r>
              <a:rPr lang="fr-BE" sz="2400" dirty="0">
                <a:solidFill>
                  <a:srgbClr val="192E67"/>
                </a:solidFill>
                <a:latin typeface="Lato Italics"/>
                <a:cs typeface="Calibri" panose="020F0502020204030204" pitchFamily="34" charset="0"/>
              </a:rPr>
              <a:t>Importance de la rémunération,</a:t>
            </a:r>
          </a:p>
          <a:p>
            <a:pPr marL="381019" indent="-381019" defTabSz="609630">
              <a:lnSpc>
                <a:spcPts val="2613"/>
              </a:lnSpc>
              <a:buFont typeface="Arial" panose="020B0604020202020204" pitchFamily="34" charset="0"/>
              <a:buChar char="•"/>
            </a:pPr>
            <a:r>
              <a:rPr lang="fr-BE" sz="2400" dirty="0">
                <a:solidFill>
                  <a:srgbClr val="192E67"/>
                </a:solidFill>
                <a:latin typeface="Lato Italics"/>
                <a:cs typeface="Calibri" panose="020F0502020204030204" pitchFamily="34" charset="0"/>
              </a:rPr>
              <a:t>Besoin de sens, d’épanouissement et de développement personnel, </a:t>
            </a:r>
          </a:p>
          <a:p>
            <a:pPr marL="381019" indent="-381019" defTabSz="609630">
              <a:lnSpc>
                <a:spcPts val="2613"/>
              </a:lnSpc>
              <a:buFont typeface="Arial" panose="020B0604020202020204" pitchFamily="34" charset="0"/>
              <a:buChar char="•"/>
            </a:pPr>
            <a:r>
              <a:rPr lang="fr-BE" sz="2400" dirty="0">
                <a:solidFill>
                  <a:srgbClr val="192E67"/>
                </a:solidFill>
                <a:latin typeface="Lato Italics"/>
                <a:cs typeface="Calibri" panose="020F0502020204030204" pitchFamily="34" charset="0"/>
              </a:rPr>
              <a:t>… </a:t>
            </a:r>
            <a:endParaRPr lang="fr-BE" sz="1600" dirty="0">
              <a:solidFill>
                <a:srgbClr val="192E67"/>
              </a:solidFill>
              <a:latin typeface="Lato Italics"/>
              <a:cs typeface="Calibri" panose="020F0502020204030204" pitchFamily="34" charset="0"/>
            </a:endParaRPr>
          </a:p>
          <a:p>
            <a:pPr defTabSz="609630">
              <a:lnSpc>
                <a:spcPts val="2613"/>
              </a:lnSpc>
            </a:pPr>
            <a:endParaRPr lang="fr-BE" sz="2400" dirty="0">
              <a:solidFill>
                <a:srgbClr val="192E67"/>
              </a:solidFill>
              <a:latin typeface="Lato Italics"/>
              <a:cs typeface="Calibri" panose="020F0502020204030204" pitchFamily="34" charset="0"/>
            </a:endParaRPr>
          </a:p>
          <a:p>
            <a:pPr defTabSz="609630">
              <a:lnSpc>
                <a:spcPts val="2613"/>
              </a:lnSpc>
            </a:pPr>
            <a:endParaRPr lang="fr-BE" sz="1600" dirty="0">
              <a:solidFill>
                <a:srgbClr val="192E67"/>
              </a:solidFill>
              <a:latin typeface="Lato Italics"/>
              <a:cs typeface="Calibri" panose="020F0502020204030204" pitchFamily="34" charset="0"/>
            </a:endParaRPr>
          </a:p>
        </p:txBody>
      </p:sp>
    </p:spTree>
    <p:extLst>
      <p:ext uri="{BB962C8B-B14F-4D97-AF65-F5344CB8AC3E}">
        <p14:creationId xmlns:p14="http://schemas.microsoft.com/office/powerpoint/2010/main" val="4258672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563740" y="-1219228"/>
            <a:ext cx="1127479" cy="3085143"/>
          </a:xfrm>
          <a:custGeom>
            <a:avLst/>
            <a:gdLst/>
            <a:ahLst/>
            <a:cxnLst/>
            <a:rect l="l" t="t" r="r" b="b"/>
            <a:pathLst>
              <a:path w="1691219" h="4627715">
                <a:moveTo>
                  <a:pt x="1691219" y="4627714"/>
                </a:moveTo>
                <a:lnTo>
                  <a:pt x="0" y="4627714"/>
                </a:lnTo>
                <a:lnTo>
                  <a:pt x="0" y="0"/>
                </a:lnTo>
                <a:lnTo>
                  <a:pt x="1691219" y="0"/>
                </a:lnTo>
                <a:lnTo>
                  <a:pt x="1691219" y="462771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11659" y="-37080"/>
            <a:ext cx="2338844" cy="2304824"/>
          </a:xfrm>
          <a:custGeom>
            <a:avLst/>
            <a:gdLst/>
            <a:ahLst/>
            <a:cxnLst/>
            <a:rect l="l" t="t" r="r" b="b"/>
            <a:pathLst>
              <a:path w="3508266" h="3457236">
                <a:moveTo>
                  <a:pt x="0" y="0"/>
                </a:moveTo>
                <a:lnTo>
                  <a:pt x="3508266" y="0"/>
                </a:lnTo>
                <a:lnTo>
                  <a:pt x="3508266" y="3457236"/>
                </a:lnTo>
                <a:lnTo>
                  <a:pt x="0" y="3457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a:off x="10549390" y="-1278847"/>
            <a:ext cx="3033719" cy="2920961"/>
          </a:xfrm>
          <a:custGeom>
            <a:avLst/>
            <a:gdLst/>
            <a:ahLst/>
            <a:cxnLst/>
            <a:rect l="l" t="t" r="r" b="b"/>
            <a:pathLst>
              <a:path w="4550578" h="4381441">
                <a:moveTo>
                  <a:pt x="0" y="0"/>
                </a:moveTo>
                <a:lnTo>
                  <a:pt x="4550578" y="0"/>
                </a:lnTo>
                <a:lnTo>
                  <a:pt x="4550578" y="4381442"/>
                </a:lnTo>
                <a:lnTo>
                  <a:pt x="0" y="4381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856008">
            <a:off x="10639054" y="4893917"/>
            <a:ext cx="2435943" cy="2766371"/>
          </a:xfrm>
          <a:custGeom>
            <a:avLst/>
            <a:gdLst/>
            <a:ahLst/>
            <a:cxnLst/>
            <a:rect l="l" t="t" r="r" b="b"/>
            <a:pathLst>
              <a:path w="3653914" h="4149557">
                <a:moveTo>
                  <a:pt x="0" y="0"/>
                </a:moveTo>
                <a:lnTo>
                  <a:pt x="3653914" y="0"/>
                </a:lnTo>
                <a:lnTo>
                  <a:pt x="3653914" y="4149558"/>
                </a:lnTo>
                <a:lnTo>
                  <a:pt x="0" y="4149558"/>
                </a:lnTo>
                <a:lnTo>
                  <a:pt x="0" y="0"/>
                </a:lnTo>
                <a:close/>
              </a:path>
            </a:pathLst>
          </a:custGeom>
          <a:blipFill>
            <a:blip r:embed="rId8"/>
            <a:stretch>
              <a:fillRect r="-209291" b="-52855"/>
            </a:stretch>
          </a:blipFill>
        </p:spPr>
        <p:txBody>
          <a:bodyPr/>
          <a:lstStyle/>
          <a:p>
            <a:pPr defTabSz="609630"/>
            <a:endParaRPr lang="en-US" sz="1200">
              <a:solidFill>
                <a:prstClr val="black"/>
              </a:solidFill>
              <a:latin typeface="Calibri"/>
            </a:endParaRPr>
          </a:p>
        </p:txBody>
      </p:sp>
      <p:sp>
        <p:nvSpPr>
          <p:cNvPr id="9" name="TextBox 9"/>
          <p:cNvSpPr txBox="1"/>
          <p:nvPr/>
        </p:nvSpPr>
        <p:spPr>
          <a:xfrm>
            <a:off x="1642610" y="574973"/>
            <a:ext cx="8906781" cy="637932"/>
          </a:xfrm>
          <a:prstGeom prst="rect">
            <a:avLst/>
          </a:prstGeom>
        </p:spPr>
        <p:txBody>
          <a:bodyPr wrap="square" lIns="0" tIns="0" rIns="0" bIns="0" rtlCol="0" anchor="t">
            <a:spAutoFit/>
          </a:bodyPr>
          <a:lstStyle/>
          <a:p>
            <a:pPr defTabSz="609630">
              <a:lnSpc>
                <a:spcPts val="5767"/>
              </a:lnSpc>
              <a:spcBef>
                <a:spcPct val="0"/>
              </a:spcBef>
            </a:pPr>
            <a:r>
              <a:rPr lang="en-US" sz="2933" dirty="0" err="1">
                <a:solidFill>
                  <a:srgbClr val="5E96C5"/>
                </a:solidFill>
                <a:latin typeface="Lato Bold Bold"/>
              </a:rPr>
              <a:t>Besoin</a:t>
            </a:r>
            <a:r>
              <a:rPr lang="en-US" sz="2933" dirty="0">
                <a:solidFill>
                  <a:srgbClr val="5E96C5"/>
                </a:solidFill>
                <a:latin typeface="Lato Bold Bold"/>
              </a:rPr>
              <a:t> d’un management plus </a:t>
            </a:r>
            <a:r>
              <a:rPr lang="en-US" sz="2933" dirty="0" err="1">
                <a:solidFill>
                  <a:srgbClr val="5E96C5"/>
                </a:solidFill>
                <a:latin typeface="Lato Bold Bold"/>
              </a:rPr>
              <a:t>responsable</a:t>
            </a:r>
            <a:endParaRPr lang="en-US" sz="2933" dirty="0">
              <a:solidFill>
                <a:srgbClr val="5E96C5"/>
              </a:solidFill>
              <a:latin typeface="Lato Bold Bold"/>
            </a:endParaRPr>
          </a:p>
        </p:txBody>
      </p:sp>
      <p:sp>
        <p:nvSpPr>
          <p:cNvPr id="5" name="TextBox 16">
            <a:extLst>
              <a:ext uri="{FF2B5EF4-FFF2-40B4-BE49-F238E27FC236}">
                <a16:creationId xmlns:a16="http://schemas.microsoft.com/office/drawing/2014/main" id="{5F70BBC5-7CED-ED9A-86C6-A88AA94FA4BF}"/>
              </a:ext>
            </a:extLst>
          </p:cNvPr>
          <p:cNvSpPr txBox="1"/>
          <p:nvPr/>
        </p:nvSpPr>
        <p:spPr>
          <a:xfrm>
            <a:off x="1117601" y="1714384"/>
            <a:ext cx="10281687" cy="5061963"/>
          </a:xfrm>
          <a:prstGeom prst="rect">
            <a:avLst/>
          </a:prstGeom>
        </p:spPr>
        <p:txBody>
          <a:bodyPr wrap="square" lIns="0" tIns="0" rIns="0" bIns="0" rtlCol="0" anchor="t">
            <a:spAutoFit/>
          </a:bodyPr>
          <a:lstStyle/>
          <a:p>
            <a:pPr marL="381019" indent="-381019" defTabSz="609630">
              <a:lnSpc>
                <a:spcPct val="150000"/>
              </a:lnSpc>
              <a:buFont typeface="Arial" panose="020B0604020202020204" pitchFamily="34" charset="0"/>
              <a:buChar char="•"/>
            </a:pPr>
            <a:r>
              <a:rPr lang="fr-BE" sz="2400" dirty="0">
                <a:solidFill>
                  <a:srgbClr val="192E67"/>
                </a:solidFill>
                <a:latin typeface="Lato Italics"/>
                <a:cs typeface="Calibri" panose="020F0502020204030204" pitchFamily="34" charset="0"/>
              </a:rPr>
              <a:t>Les jeunes souhaitent un management qui offre des conditions de travail soutenables, qui soutiennent les individus dans leur développement, qui est sensible aux enjeux économiques, sociaux et environnementaux. </a:t>
            </a:r>
          </a:p>
          <a:p>
            <a:pPr marL="381019" indent="-381019" defTabSz="609630">
              <a:lnSpc>
                <a:spcPct val="150000"/>
              </a:lnSpc>
              <a:buFont typeface="Arial" panose="020B0604020202020204" pitchFamily="34" charset="0"/>
              <a:buChar char="•"/>
            </a:pPr>
            <a:r>
              <a:rPr lang="fr-BE" sz="2400" dirty="0">
                <a:solidFill>
                  <a:srgbClr val="192E67"/>
                </a:solidFill>
                <a:latin typeface="Lato Italics"/>
                <a:cs typeface="Calibri" panose="020F0502020204030204" pitchFamily="34" charset="0"/>
              </a:rPr>
              <a:t>Ils souhaitent un management qui témoigne de la confiance, offre de la flexibilité, fait preuve de transparence dans ses choix et prises de décision… </a:t>
            </a:r>
          </a:p>
          <a:p>
            <a:pPr marL="381019" indent="-381019" defTabSz="609630">
              <a:lnSpc>
                <a:spcPct val="150000"/>
              </a:lnSpc>
              <a:buFont typeface="Arial" panose="020B0604020202020204" pitchFamily="34" charset="0"/>
              <a:buChar char="•"/>
            </a:pPr>
            <a:r>
              <a:rPr lang="fr-BE" sz="2400" dirty="0">
                <a:solidFill>
                  <a:srgbClr val="192E67"/>
                </a:solidFill>
                <a:latin typeface="Lato Italics"/>
                <a:cs typeface="Calibri" panose="020F0502020204030204" pitchFamily="34" charset="0"/>
              </a:rPr>
              <a:t>En cohérence avec nos travaux de recherche sur le management responsable </a:t>
            </a:r>
            <a:endParaRPr lang="fr-BE" sz="1600" dirty="0">
              <a:solidFill>
                <a:srgbClr val="192E67"/>
              </a:solidFill>
              <a:latin typeface="Lato Italics"/>
              <a:cs typeface="Calibri" panose="020F0502020204030204" pitchFamily="34" charset="0"/>
            </a:endParaRPr>
          </a:p>
          <a:p>
            <a:pPr defTabSz="609630">
              <a:lnSpc>
                <a:spcPts val="2613"/>
              </a:lnSpc>
            </a:pPr>
            <a:endParaRPr lang="fr-BE" sz="2400" dirty="0">
              <a:solidFill>
                <a:srgbClr val="192E67"/>
              </a:solidFill>
              <a:latin typeface="Lato Italics"/>
              <a:cs typeface="Calibri" panose="020F0502020204030204" pitchFamily="34" charset="0"/>
            </a:endParaRPr>
          </a:p>
          <a:p>
            <a:pPr defTabSz="609630">
              <a:lnSpc>
                <a:spcPts val="2613"/>
              </a:lnSpc>
            </a:pPr>
            <a:endParaRPr lang="fr-BE" sz="1600" dirty="0">
              <a:solidFill>
                <a:srgbClr val="192E67"/>
              </a:solidFill>
              <a:latin typeface="Lato Italics"/>
              <a:cs typeface="Calibri" panose="020F0502020204030204" pitchFamily="34" charset="0"/>
            </a:endParaRPr>
          </a:p>
        </p:txBody>
      </p:sp>
    </p:spTree>
    <p:extLst>
      <p:ext uri="{BB962C8B-B14F-4D97-AF65-F5344CB8AC3E}">
        <p14:creationId xmlns:p14="http://schemas.microsoft.com/office/powerpoint/2010/main" val="1970827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4"/>
          </p:nvPr>
        </p:nvSpPr>
        <p:spPr>
          <a:prstGeom prst="rect">
            <a:avLst/>
          </a:prstGeom>
        </p:spPr>
        <p:txBody>
          <a:bodyPr vert="horz" lIns="121920" tIns="60960" rIns="121920" bIns="60960" rtlCol="0" anchor="ctr"/>
          <a:lstStyle>
            <a:lvl1pPr algn="l">
              <a:defRPr sz="1600">
                <a:solidFill>
                  <a:schemeClr val="tx1">
                    <a:tint val="75000"/>
                  </a:schemeClr>
                </a:solidFill>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fld id="{5E7497A3-1A0A-4B70-B03C-483C9495ADA7}" type="slidenum">
              <a:rPr kumimoji="0" lang="nl-BE" sz="1400" b="0" i="0" u="none" strike="noStrike" kern="1200" cap="none" spc="0" normalizeH="0" baseline="0" noProof="0">
                <a:ln>
                  <a:noFill/>
                </a:ln>
                <a:solidFill>
                  <a:prstClr val="black">
                    <a:tint val="75000"/>
                  </a:prstClr>
                </a:solidFill>
                <a:effectLst/>
                <a:uLnTx/>
                <a:uFillTx/>
                <a:latin typeface="Verdana"/>
                <a:ea typeface="+mn-ea"/>
                <a:cs typeface="Verdana"/>
              </a:rPr>
              <a:pPr marL="0" marR="0" lvl="0" indent="0" algn="l" defTabSz="1219170" rtl="0" eaLnBrk="1" fontAlgn="base" latinLnBrk="0" hangingPunct="1">
                <a:lnSpc>
                  <a:spcPct val="100000"/>
                </a:lnSpc>
                <a:spcBef>
                  <a:spcPct val="0"/>
                </a:spcBef>
                <a:spcAft>
                  <a:spcPct val="0"/>
                </a:spcAft>
                <a:buClrTx/>
                <a:buSzTx/>
                <a:buFontTx/>
                <a:buNone/>
                <a:tabLst/>
                <a:defRPr/>
              </a:pPr>
              <a:t>4</a:t>
            </a:fld>
            <a:endParaRPr kumimoji="0" lang="nl-BE" sz="1400" b="0" i="0" u="none" strike="noStrike" kern="1200" cap="none" spc="0" normalizeH="0" baseline="0" noProof="0" dirty="0">
              <a:ln>
                <a:noFill/>
              </a:ln>
              <a:solidFill>
                <a:prstClr val="black">
                  <a:tint val="75000"/>
                </a:prstClr>
              </a:solidFill>
              <a:effectLst/>
              <a:uLnTx/>
              <a:uFillTx/>
              <a:latin typeface="Verdana"/>
              <a:ea typeface="+mn-ea"/>
              <a:cs typeface="Verdana"/>
            </a:endParaRPr>
          </a:p>
        </p:txBody>
      </p:sp>
      <p:sp>
        <p:nvSpPr>
          <p:cNvPr id="4" name="Titre 3"/>
          <p:cNvSpPr>
            <a:spLocks noGrp="1"/>
          </p:cNvSpPr>
          <p:nvPr>
            <p:ph type="title"/>
          </p:nvPr>
        </p:nvSpPr>
        <p:spPr>
          <a:prstGeom prst="rect">
            <a:avLst/>
          </a:prstGeom>
        </p:spPr>
        <p:txBody>
          <a:bodyPr/>
          <a:lstStyle/>
          <a:p>
            <a:r>
              <a:rPr lang="fr-BE" dirty="0">
                <a:solidFill>
                  <a:srgbClr val="00AEEF"/>
                </a:solidFill>
                <a:latin typeface="+mj-lt"/>
                <a:cs typeface="Verdana"/>
              </a:rPr>
              <a:t>Enquête réalisée par le bureau </a:t>
            </a:r>
            <a:endParaRPr lang="fr-BE" dirty="0">
              <a:solidFill>
                <a:srgbClr val="00AEEF"/>
              </a:solidFill>
              <a:latin typeface="+mj-lt"/>
            </a:endParaRPr>
          </a:p>
        </p:txBody>
      </p:sp>
      <p:grpSp>
        <p:nvGrpSpPr>
          <p:cNvPr id="7" name="Group 40">
            <a:extLst>
              <a:ext uri="{FF2B5EF4-FFF2-40B4-BE49-F238E27FC236}">
                <a16:creationId xmlns:a16="http://schemas.microsoft.com/office/drawing/2014/main" id="{CAB52C0E-FFC0-46C7-9D2D-A5172B9006E9}"/>
              </a:ext>
            </a:extLst>
          </p:cNvPr>
          <p:cNvGrpSpPr/>
          <p:nvPr/>
        </p:nvGrpSpPr>
        <p:grpSpPr>
          <a:xfrm>
            <a:off x="2255574" y="1515238"/>
            <a:ext cx="7383953" cy="4274596"/>
            <a:chOff x="3014213" y="1723172"/>
            <a:chExt cx="5859957" cy="3392350"/>
          </a:xfrm>
        </p:grpSpPr>
        <p:grpSp>
          <p:nvGrpSpPr>
            <p:cNvPr id="8" name="Group 7">
              <a:extLst>
                <a:ext uri="{FF2B5EF4-FFF2-40B4-BE49-F238E27FC236}">
                  <a16:creationId xmlns:a16="http://schemas.microsoft.com/office/drawing/2014/main" id="{4901C9C7-30CF-4DBE-BA65-F041B8646347}"/>
                </a:ext>
              </a:extLst>
            </p:cNvPr>
            <p:cNvGrpSpPr/>
            <p:nvPr/>
          </p:nvGrpSpPr>
          <p:grpSpPr>
            <a:xfrm>
              <a:off x="6017689" y="1723172"/>
              <a:ext cx="1347596" cy="3392350"/>
              <a:chOff x="6072898" y="922866"/>
              <a:chExt cx="1347596" cy="3392350"/>
            </a:xfrm>
          </p:grpSpPr>
          <p:sp>
            <p:nvSpPr>
              <p:cNvPr id="30" name="Text Placeholder 11">
                <a:extLst>
                  <a:ext uri="{FF2B5EF4-FFF2-40B4-BE49-F238E27FC236}">
                    <a16:creationId xmlns:a16="http://schemas.microsoft.com/office/drawing/2014/main" id="{DB962837-7FDD-431A-B2AE-C8E5D367696F}"/>
                  </a:ext>
                </a:extLst>
              </p:cNvPr>
              <p:cNvSpPr txBox="1">
                <a:spLocks/>
              </p:cNvSpPr>
              <p:nvPr/>
            </p:nvSpPr>
            <p:spPr>
              <a:xfrm>
                <a:off x="6072898" y="922866"/>
                <a:ext cx="1347596" cy="3392350"/>
              </a:xfrm>
              <a:prstGeom prst="rect">
                <a:avLst/>
              </a:prstGeom>
              <a:noFill/>
              <a:ln>
                <a:solidFill>
                  <a:srgbClr val="4472C4">
                    <a:lumMod val="50000"/>
                  </a:srgbClr>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marL="0" marR="0" lvl="0" indent="0" algn="ctr" defTabSz="115223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512" b="0" i="0" u="none" strike="noStrike" kern="0" cap="all" spc="0" normalizeH="0" baseline="0" noProof="0" dirty="0">
                  <a:ln>
                    <a:noFill/>
                  </a:ln>
                  <a:solidFill>
                    <a:srgbClr val="FFFFFF"/>
                  </a:solidFill>
                  <a:effectLst/>
                  <a:uLnTx/>
                  <a:uFillTx/>
                  <a:latin typeface="Calibri" panose="020F0502020204030204"/>
                  <a:ea typeface="+mn-ea"/>
                  <a:cs typeface="Arial" charset="0"/>
                </a:endParaRPr>
              </a:p>
            </p:txBody>
          </p:sp>
          <p:pic>
            <p:nvPicPr>
              <p:cNvPr id="31" name="Picture 6">
                <a:extLst>
                  <a:ext uri="{FF2B5EF4-FFF2-40B4-BE49-F238E27FC236}">
                    <a16:creationId xmlns:a16="http://schemas.microsoft.com/office/drawing/2014/main" id="{BF40C985-18BD-494C-AF18-156C4C716106}"/>
                  </a:ext>
                </a:extLst>
              </p:cNvPr>
              <p:cNvPicPr>
                <a:picLocks noChangeAspect="1" noChangeArrowheads="1"/>
              </p:cNvPicPr>
              <p:nvPr/>
            </p:nvPicPr>
            <p:blipFill rotWithShape="1">
              <a:blip r:embed="rId2" cstate="print">
                <a:duotone>
                  <a:srgbClr val="4472C4">
                    <a:shade val="45000"/>
                    <a:satMod val="135000"/>
                  </a:srgb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0922" r="10922"/>
              <a:stretch/>
            </p:blipFill>
            <p:spPr bwMode="ltGray">
              <a:xfrm>
                <a:off x="6072898" y="1293543"/>
                <a:ext cx="1347596" cy="1149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 Placeholder 11">
                <a:extLst>
                  <a:ext uri="{FF2B5EF4-FFF2-40B4-BE49-F238E27FC236}">
                    <a16:creationId xmlns:a16="http://schemas.microsoft.com/office/drawing/2014/main" id="{083A7F9C-A376-4F26-9C12-7D9DFC90A836}"/>
                  </a:ext>
                </a:extLst>
              </p:cNvPr>
              <p:cNvSpPr txBox="1">
                <a:spLocks/>
              </p:cNvSpPr>
              <p:nvPr/>
            </p:nvSpPr>
            <p:spPr>
              <a:xfrm>
                <a:off x="6072898" y="922866"/>
                <a:ext cx="1347596" cy="383539"/>
              </a:xfrm>
              <a:prstGeom prst="rect">
                <a:avLst/>
              </a:prstGeom>
              <a:solidFill>
                <a:srgbClr val="4472C4">
                  <a:lumMod val="50000"/>
                </a:srgbClr>
              </a:solidFill>
              <a:ln>
                <a:solidFill>
                  <a:srgbClr val="4472C4">
                    <a:lumMod val="50000"/>
                  </a:srgbClr>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marL="0" marR="0" lvl="0" indent="0" algn="ctr" defTabSz="115223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BE" sz="1135" b="0" i="0" u="none" strike="noStrike" kern="0" cap="all" spc="0" normalizeH="0" baseline="0" noProof="0" dirty="0">
                    <a:ln>
                      <a:noFill/>
                    </a:ln>
                    <a:solidFill>
                      <a:srgbClr val="FFFFFF"/>
                    </a:solidFill>
                    <a:effectLst/>
                    <a:uLnTx/>
                    <a:uFillTx/>
                    <a:latin typeface="Calibri" panose="020F0502020204030204"/>
                    <a:ea typeface="+mn-ea"/>
                    <a:cs typeface="Arial" charset="0"/>
                  </a:rPr>
                  <a:t>Méthode de collecte de données</a:t>
                </a:r>
              </a:p>
            </p:txBody>
          </p:sp>
          <p:sp>
            <p:nvSpPr>
              <p:cNvPr id="33" name="TextBox 13">
                <a:extLst>
                  <a:ext uri="{FF2B5EF4-FFF2-40B4-BE49-F238E27FC236}">
                    <a16:creationId xmlns:a16="http://schemas.microsoft.com/office/drawing/2014/main" id="{B49D3824-5258-4EA1-B14D-DF9BC1E78415}"/>
                  </a:ext>
                </a:extLst>
              </p:cNvPr>
              <p:cNvSpPr txBox="1"/>
              <p:nvPr/>
            </p:nvSpPr>
            <p:spPr>
              <a:xfrm>
                <a:off x="6072898" y="3034779"/>
                <a:ext cx="1347596" cy="709183"/>
              </a:xfrm>
              <a:prstGeom prst="rect">
                <a:avLst/>
              </a:prstGeom>
            </p:spPr>
            <p:txBody>
              <a:bodyPr vert="horz" wrap="square" lIns="0" tIns="0" rIns="0" bIns="0" rtlCol="0" anchor="t" anchorCtr="0">
                <a:noAutofit/>
              </a:bodyPr>
              <a:lstStyle/>
              <a:p>
                <a:pPr marL="6003" marR="0" lvl="0" indent="0" algn="ctr" defTabSz="1152237" rtl="0" eaLnBrk="1" fontAlgn="auto" latinLnBrk="0" hangingPunct="1">
                  <a:lnSpc>
                    <a:spcPct val="100000"/>
                  </a:lnSpc>
                  <a:spcBef>
                    <a:spcPts val="1512"/>
                  </a:spcBef>
                  <a:spcAft>
                    <a:spcPts val="0"/>
                  </a:spcAft>
                  <a:buClrTx/>
                  <a:buSzTx/>
                  <a:buFontTx/>
                  <a:buNone/>
                  <a:tabLst/>
                  <a:defRPr/>
                </a:pPr>
                <a:r>
                  <a:rPr kumimoji="0" lang="en-GB" sz="4032" b="1" i="0" u="none" strike="noStrike" kern="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Online</a:t>
                </a:r>
              </a:p>
            </p:txBody>
          </p:sp>
        </p:grpSp>
        <p:grpSp>
          <p:nvGrpSpPr>
            <p:cNvPr id="9" name="Group 14">
              <a:extLst>
                <a:ext uri="{FF2B5EF4-FFF2-40B4-BE49-F238E27FC236}">
                  <a16:creationId xmlns:a16="http://schemas.microsoft.com/office/drawing/2014/main" id="{ADAD6E99-C21E-4CDE-9849-A1D4DAEC24C2}"/>
                </a:ext>
              </a:extLst>
            </p:cNvPr>
            <p:cNvGrpSpPr/>
            <p:nvPr/>
          </p:nvGrpSpPr>
          <p:grpSpPr>
            <a:xfrm>
              <a:off x="7526573" y="1723172"/>
              <a:ext cx="1347596" cy="3392350"/>
              <a:chOff x="7548942" y="922866"/>
              <a:chExt cx="1347596" cy="3392350"/>
            </a:xfrm>
          </p:grpSpPr>
          <p:pic>
            <p:nvPicPr>
              <p:cNvPr id="26" name="Picture 11" descr="http://www.aiche.org/sites/default/files/styles/aiche_content/public/images/page/lead/edit_calendar_ssk_47433454.jpg?itok=GOEK7rfr">
                <a:extLst>
                  <a:ext uri="{FF2B5EF4-FFF2-40B4-BE49-F238E27FC236}">
                    <a16:creationId xmlns:a16="http://schemas.microsoft.com/office/drawing/2014/main" id="{C67EADA6-AB32-4860-9947-B2161CC62F70}"/>
                  </a:ext>
                </a:extLst>
              </p:cNvPr>
              <p:cNvPicPr>
                <a:picLocks noChangeAspect="1" noChangeArrowheads="1"/>
              </p:cNvPicPr>
              <p:nvPr/>
            </p:nvPicPr>
            <p:blipFill rotWithShape="1">
              <a:blip r:embed="rId4" cstate="print">
                <a:duotone>
                  <a:srgbClr val="A5A5A5">
                    <a:shade val="45000"/>
                    <a:satMod val="135000"/>
                  </a:srgbClr>
                  <a:prstClr val="white"/>
                </a:duotone>
                <a:extLst>
                  <a:ext uri="{28A0092B-C50C-407E-A947-70E740481C1C}">
                    <a14:useLocalDpi xmlns:a14="http://schemas.microsoft.com/office/drawing/2010/main" val="0"/>
                  </a:ext>
                </a:extLst>
              </a:blip>
              <a:srcRect l="16985" r="5385"/>
              <a:stretch/>
            </p:blipFill>
            <p:spPr bwMode="auto">
              <a:xfrm>
                <a:off x="7548942" y="1293544"/>
                <a:ext cx="1347596" cy="11492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11">
                <a:extLst>
                  <a:ext uri="{FF2B5EF4-FFF2-40B4-BE49-F238E27FC236}">
                    <a16:creationId xmlns:a16="http://schemas.microsoft.com/office/drawing/2014/main" id="{BCFC7CCC-10AD-44A0-B452-A3F4B118FA0E}"/>
                  </a:ext>
                </a:extLst>
              </p:cNvPr>
              <p:cNvSpPr txBox="1">
                <a:spLocks/>
              </p:cNvSpPr>
              <p:nvPr/>
            </p:nvSpPr>
            <p:spPr>
              <a:xfrm>
                <a:off x="7548942" y="922866"/>
                <a:ext cx="1347596" cy="3392350"/>
              </a:xfrm>
              <a:prstGeom prst="rect">
                <a:avLst/>
              </a:prstGeom>
              <a:noFill/>
              <a:ln>
                <a:solidFill>
                  <a:srgbClr val="A5A5A5"/>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marL="0" marR="0" lvl="0" indent="0" algn="ctr" defTabSz="115223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512" b="0" i="0" u="none" strike="noStrike" kern="0" cap="all" spc="0" normalizeH="0" baseline="0" noProof="0" dirty="0">
                  <a:ln>
                    <a:noFill/>
                  </a:ln>
                  <a:solidFill>
                    <a:srgbClr val="FFFFFF"/>
                  </a:solidFill>
                  <a:effectLst/>
                  <a:uLnTx/>
                  <a:uFillTx/>
                  <a:latin typeface="Calibri" panose="020F0502020204030204"/>
                  <a:ea typeface="+mn-ea"/>
                  <a:cs typeface="Arial" charset="0"/>
                </a:endParaRPr>
              </a:p>
            </p:txBody>
          </p:sp>
          <p:sp>
            <p:nvSpPr>
              <p:cNvPr id="28" name="Text Placeholder 11">
                <a:extLst>
                  <a:ext uri="{FF2B5EF4-FFF2-40B4-BE49-F238E27FC236}">
                    <a16:creationId xmlns:a16="http://schemas.microsoft.com/office/drawing/2014/main" id="{2706F8AC-82EA-46C0-86A6-9EFAE8BE88C8}"/>
                  </a:ext>
                </a:extLst>
              </p:cNvPr>
              <p:cNvSpPr txBox="1">
                <a:spLocks/>
              </p:cNvSpPr>
              <p:nvPr/>
            </p:nvSpPr>
            <p:spPr>
              <a:xfrm>
                <a:off x="7548942" y="922866"/>
                <a:ext cx="1347596" cy="383539"/>
              </a:xfrm>
              <a:prstGeom prst="rect">
                <a:avLst/>
              </a:prstGeom>
              <a:solidFill>
                <a:srgbClr val="14B2EC"/>
              </a:solidFill>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marL="0" marR="0" lvl="0" indent="0" algn="ctr" defTabSz="115223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BE" sz="1512" b="0" i="0" u="none" strike="noStrike" kern="0" cap="all" spc="0" normalizeH="0" baseline="0" noProof="0" dirty="0">
                    <a:ln>
                      <a:noFill/>
                    </a:ln>
                    <a:solidFill>
                      <a:srgbClr val="FFFFFF"/>
                    </a:solidFill>
                    <a:effectLst/>
                    <a:uLnTx/>
                    <a:uFillTx/>
                    <a:latin typeface="Calibri" panose="020F0502020204030204"/>
                    <a:ea typeface="+mn-ea"/>
                    <a:cs typeface="Arial" charset="0"/>
                  </a:rPr>
                  <a:t>Période du terrain</a:t>
                </a:r>
              </a:p>
            </p:txBody>
          </p:sp>
          <p:sp>
            <p:nvSpPr>
              <p:cNvPr id="29" name="TextBox 18">
                <a:extLst>
                  <a:ext uri="{FF2B5EF4-FFF2-40B4-BE49-F238E27FC236}">
                    <a16:creationId xmlns:a16="http://schemas.microsoft.com/office/drawing/2014/main" id="{921ECF67-15AA-4AAE-9ECF-F024AADA0A97}"/>
                  </a:ext>
                </a:extLst>
              </p:cNvPr>
              <p:cNvSpPr txBox="1"/>
              <p:nvPr/>
            </p:nvSpPr>
            <p:spPr>
              <a:xfrm>
                <a:off x="7548942" y="2972563"/>
                <a:ext cx="1347596" cy="1121667"/>
              </a:xfrm>
              <a:prstGeom prst="rect">
                <a:avLst/>
              </a:prstGeom>
            </p:spPr>
            <p:txBody>
              <a:bodyPr vert="horz" wrap="square" lIns="0" tIns="0" rIns="0" bIns="0" rtlCol="0" anchor="t" anchorCtr="0">
                <a:noAutofit/>
              </a:bodyPr>
              <a:lstStyle/>
              <a:p>
                <a:pPr marL="0" marR="0" lvl="0" indent="0" algn="ctr" defTabSz="1152237" rtl="0" eaLnBrk="1" fontAlgn="auto" latinLnBrk="0" hangingPunct="1">
                  <a:lnSpc>
                    <a:spcPct val="100000"/>
                  </a:lnSpc>
                  <a:spcBef>
                    <a:spcPts val="0"/>
                  </a:spcBef>
                  <a:spcAft>
                    <a:spcPts val="0"/>
                  </a:spcAft>
                  <a:buClrTx/>
                  <a:buSzTx/>
                  <a:buFontTx/>
                  <a:buNone/>
                  <a:tabLst/>
                  <a:defRPr/>
                </a:pPr>
                <a:r>
                  <a:rPr kumimoji="0" lang="en-GB" sz="1764" b="0" i="0" u="none" strike="noStrike" kern="0" cap="none" spc="0" normalizeH="0" baseline="0" noProof="0" dirty="0">
                    <a:ln>
                      <a:noFill/>
                    </a:ln>
                    <a:solidFill>
                      <a:srgbClr val="14B2EC"/>
                    </a:solidFill>
                    <a:effectLst/>
                    <a:uLnTx/>
                    <a:uFillTx/>
                    <a:latin typeface="Arial" panose="020B0604020202020204" pitchFamily="34" charset="0"/>
                    <a:ea typeface="+mn-ea"/>
                    <a:cs typeface="Arial" panose="020B0604020202020204" pitchFamily="34" charset="0"/>
                  </a:rPr>
                  <a:t>DU:  </a:t>
                </a:r>
              </a:p>
              <a:p>
                <a:pPr marL="0" marR="0" lvl="0" indent="0" algn="ctr" defTabSz="1152237" rtl="0" eaLnBrk="1" fontAlgn="auto" latinLnBrk="0" hangingPunct="1">
                  <a:lnSpc>
                    <a:spcPct val="100000"/>
                  </a:lnSpc>
                  <a:spcBef>
                    <a:spcPts val="0"/>
                  </a:spcBef>
                  <a:spcAft>
                    <a:spcPts val="0"/>
                  </a:spcAft>
                  <a:buClrTx/>
                  <a:buSzTx/>
                  <a:buFontTx/>
                  <a:buNone/>
                  <a:tabLst/>
                  <a:defRPr/>
                </a:pPr>
                <a:r>
                  <a:rPr kumimoji="0" lang="en-GB" sz="1764" b="1" i="0" u="none" strike="noStrike" kern="0" cap="none" spc="0" normalizeH="0" baseline="0" noProof="0" dirty="0">
                    <a:ln>
                      <a:noFill/>
                    </a:ln>
                    <a:solidFill>
                      <a:srgbClr val="14B2EC"/>
                    </a:solidFill>
                    <a:effectLst/>
                    <a:uLnTx/>
                    <a:uFillTx/>
                    <a:latin typeface="Arial" panose="020B0604020202020204" pitchFamily="34" charset="0"/>
                    <a:ea typeface="+mn-ea"/>
                    <a:cs typeface="Arial" panose="020B0604020202020204" pitchFamily="34" charset="0"/>
                  </a:rPr>
                  <a:t>15/05/2023 </a:t>
                </a:r>
              </a:p>
              <a:p>
                <a:pPr marL="0" marR="0" lvl="0" indent="0" algn="ctr" defTabSz="1152237" rtl="0" eaLnBrk="1" fontAlgn="auto" latinLnBrk="0" hangingPunct="1">
                  <a:lnSpc>
                    <a:spcPct val="100000"/>
                  </a:lnSpc>
                  <a:spcBef>
                    <a:spcPts val="0"/>
                  </a:spcBef>
                  <a:spcAft>
                    <a:spcPts val="0"/>
                  </a:spcAft>
                  <a:buClrTx/>
                  <a:buSzTx/>
                  <a:buFontTx/>
                  <a:buNone/>
                  <a:tabLst/>
                  <a:defRPr/>
                </a:pPr>
                <a:endParaRPr kumimoji="0" lang="en-GB" sz="1387" b="1" i="0" u="none" strike="noStrike" kern="0" cap="none" spc="0" normalizeH="0" baseline="0" noProof="0" dirty="0">
                  <a:ln>
                    <a:noFill/>
                  </a:ln>
                  <a:solidFill>
                    <a:srgbClr val="14B2EC"/>
                  </a:solidFill>
                  <a:effectLst/>
                  <a:uLnTx/>
                  <a:uFillTx/>
                  <a:latin typeface="Arial" panose="020B0604020202020204" pitchFamily="34" charset="0"/>
                  <a:ea typeface="+mn-ea"/>
                  <a:cs typeface="Arial" panose="020B0604020202020204" pitchFamily="34" charset="0"/>
                </a:endParaRPr>
              </a:p>
              <a:p>
                <a:pPr marL="0" marR="0" lvl="0" indent="0" algn="ctr" defTabSz="1152237" rtl="0" eaLnBrk="1" fontAlgn="auto" latinLnBrk="0" hangingPunct="1">
                  <a:lnSpc>
                    <a:spcPct val="100000"/>
                  </a:lnSpc>
                  <a:spcBef>
                    <a:spcPts val="0"/>
                  </a:spcBef>
                  <a:spcAft>
                    <a:spcPts val="0"/>
                  </a:spcAft>
                  <a:buClrTx/>
                  <a:buSzTx/>
                  <a:buFontTx/>
                  <a:buNone/>
                  <a:tabLst/>
                  <a:defRPr/>
                </a:pPr>
                <a:r>
                  <a:rPr kumimoji="0" lang="en-GB" sz="1764" b="0" i="0" u="none" strike="noStrike" kern="0" cap="none" spc="0" normalizeH="0" baseline="0" noProof="0" dirty="0">
                    <a:ln>
                      <a:noFill/>
                    </a:ln>
                    <a:solidFill>
                      <a:srgbClr val="14B2EC"/>
                    </a:solidFill>
                    <a:effectLst/>
                    <a:uLnTx/>
                    <a:uFillTx/>
                    <a:latin typeface="Arial" panose="020B0604020202020204" pitchFamily="34" charset="0"/>
                    <a:ea typeface="+mn-ea"/>
                    <a:cs typeface="Arial" panose="020B0604020202020204" pitchFamily="34" charset="0"/>
                  </a:rPr>
                  <a:t>AU: </a:t>
                </a:r>
              </a:p>
              <a:p>
                <a:pPr marL="0" marR="0" lvl="0" indent="0" algn="ctr" defTabSz="1152237" rtl="0" eaLnBrk="1" fontAlgn="auto" latinLnBrk="0" hangingPunct="1">
                  <a:lnSpc>
                    <a:spcPct val="100000"/>
                  </a:lnSpc>
                  <a:spcBef>
                    <a:spcPts val="0"/>
                  </a:spcBef>
                  <a:spcAft>
                    <a:spcPts val="0"/>
                  </a:spcAft>
                  <a:buClrTx/>
                  <a:buSzTx/>
                  <a:buFontTx/>
                  <a:buNone/>
                  <a:tabLst/>
                  <a:defRPr/>
                </a:pPr>
                <a:r>
                  <a:rPr kumimoji="0" lang="en-GB" sz="1764" b="1" i="0" u="none" strike="noStrike" kern="0" cap="none" spc="0" normalizeH="0" baseline="0" noProof="0" dirty="0">
                    <a:ln>
                      <a:noFill/>
                    </a:ln>
                    <a:solidFill>
                      <a:srgbClr val="14B2EC"/>
                    </a:solidFill>
                    <a:effectLst/>
                    <a:uLnTx/>
                    <a:uFillTx/>
                    <a:latin typeface="Arial" panose="020B0604020202020204" pitchFamily="34" charset="0"/>
                    <a:ea typeface="+mn-ea"/>
                    <a:cs typeface="Arial" panose="020B0604020202020204" pitchFamily="34" charset="0"/>
                  </a:rPr>
                  <a:t>25/05/2023</a:t>
                </a:r>
              </a:p>
            </p:txBody>
          </p:sp>
        </p:grpSp>
        <p:grpSp>
          <p:nvGrpSpPr>
            <p:cNvPr id="11" name="Group 24">
              <a:extLst>
                <a:ext uri="{FF2B5EF4-FFF2-40B4-BE49-F238E27FC236}">
                  <a16:creationId xmlns:a16="http://schemas.microsoft.com/office/drawing/2014/main" id="{BC0B2C39-8638-429B-B206-9D959E9689A7}"/>
                </a:ext>
              </a:extLst>
            </p:cNvPr>
            <p:cNvGrpSpPr/>
            <p:nvPr/>
          </p:nvGrpSpPr>
          <p:grpSpPr>
            <a:xfrm>
              <a:off x="3014213" y="1723172"/>
              <a:ext cx="1348413" cy="3392350"/>
              <a:chOff x="247463" y="922866"/>
              <a:chExt cx="1348413" cy="3392350"/>
            </a:xfrm>
          </p:grpSpPr>
          <p:pic>
            <p:nvPicPr>
              <p:cNvPr id="22" name="Picture 18">
                <a:extLst>
                  <a:ext uri="{FF2B5EF4-FFF2-40B4-BE49-F238E27FC236}">
                    <a16:creationId xmlns:a16="http://schemas.microsoft.com/office/drawing/2014/main" id="{CF8A7D8E-B258-44D3-BEA1-76E7742A9AE6}"/>
                  </a:ext>
                </a:extLst>
              </p:cNvPr>
              <p:cNvPicPr>
                <a:picLocks noChangeAspect="1" noChangeArrowheads="1"/>
              </p:cNvPicPr>
              <p:nvPr/>
            </p:nvPicPr>
            <p:blipFill>
              <a:blip r:embed="rId5" cstate="print">
                <a:duotone>
                  <a:srgbClr val="70AD47">
                    <a:shade val="45000"/>
                    <a:satMod val="135000"/>
                  </a:srgb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7463" y="1226054"/>
                <a:ext cx="1348413" cy="121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Placeholder 11">
                <a:extLst>
                  <a:ext uri="{FF2B5EF4-FFF2-40B4-BE49-F238E27FC236}">
                    <a16:creationId xmlns:a16="http://schemas.microsoft.com/office/drawing/2014/main" id="{8C8A8BF8-0AE5-423B-A145-203BFC678095}"/>
                  </a:ext>
                </a:extLst>
              </p:cNvPr>
              <p:cNvSpPr txBox="1">
                <a:spLocks/>
              </p:cNvSpPr>
              <p:nvPr/>
            </p:nvSpPr>
            <p:spPr>
              <a:xfrm>
                <a:off x="247463" y="922866"/>
                <a:ext cx="1347596" cy="3392350"/>
              </a:xfrm>
              <a:prstGeom prst="rect">
                <a:avLst/>
              </a:prstGeom>
              <a:noFill/>
              <a:ln>
                <a:solidFill>
                  <a:schemeClr val="accent5"/>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marL="0" marR="0" lvl="0" indent="0" algn="ctr" defTabSz="115223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512" b="0" i="0" u="none" strike="noStrike" kern="0" cap="all" spc="0" normalizeH="0" baseline="0" noProof="0" dirty="0">
                  <a:ln>
                    <a:noFill/>
                  </a:ln>
                  <a:solidFill>
                    <a:srgbClr val="FFFFFF"/>
                  </a:solidFill>
                  <a:effectLst/>
                  <a:uLnTx/>
                  <a:uFillTx/>
                  <a:latin typeface="Calibri" panose="020F0502020204030204"/>
                  <a:ea typeface="+mn-ea"/>
                  <a:cs typeface="Arial" charset="0"/>
                </a:endParaRPr>
              </a:p>
            </p:txBody>
          </p:sp>
          <p:sp>
            <p:nvSpPr>
              <p:cNvPr id="24" name="Text Placeholder 11">
                <a:extLst>
                  <a:ext uri="{FF2B5EF4-FFF2-40B4-BE49-F238E27FC236}">
                    <a16:creationId xmlns:a16="http://schemas.microsoft.com/office/drawing/2014/main" id="{BD784A86-53BA-47DE-B6A9-461AE79E65D8}"/>
                  </a:ext>
                </a:extLst>
              </p:cNvPr>
              <p:cNvSpPr txBox="1">
                <a:spLocks/>
              </p:cNvSpPr>
              <p:nvPr/>
            </p:nvSpPr>
            <p:spPr>
              <a:xfrm>
                <a:off x="247463" y="922866"/>
                <a:ext cx="1347596" cy="383539"/>
              </a:xfrm>
              <a:prstGeom prst="rect">
                <a:avLst/>
              </a:prstGeom>
              <a:solidFill>
                <a:schemeClr val="accent5"/>
              </a:solidFill>
              <a:ln>
                <a:solidFill>
                  <a:srgbClr val="70AD47"/>
                </a:solidFill>
              </a:ln>
            </p:spPr>
            <p:txBody>
              <a:bodyPr anchor="ctr" anchorCtr="0"/>
              <a:lstStyle>
                <a:lvl1pPr marL="0" indent="0" algn="l" defTabSz="1358890" rtl="0" eaLnBrk="1" latinLnBrk="0" hangingPunct="1">
                  <a:lnSpc>
                    <a:spcPct val="90000"/>
                  </a:lnSpc>
                  <a:spcBef>
                    <a:spcPts val="2400"/>
                  </a:spcBef>
                  <a:buFont typeface="Arial" panose="020B0604020202020204" pitchFamily="34" charset="0"/>
                  <a:buNone/>
                  <a:defRPr sz="2400" kern="1200" cap="all" baseline="0">
                    <a:solidFill>
                      <a:schemeClr val="tx2"/>
                    </a:solidFill>
                    <a:latin typeface="+mn-lt"/>
                    <a:ea typeface="+mn-ea"/>
                    <a:cs typeface="+mn-cs"/>
                  </a:defRPr>
                </a:lvl1pPr>
                <a:lvl2pPr marL="4763" indent="0" algn="l" defTabSz="1358890" rtl="0" eaLnBrk="1" latinLnBrk="0" hangingPunct="1">
                  <a:lnSpc>
                    <a:spcPct val="100000"/>
                  </a:lnSpc>
                  <a:spcBef>
                    <a:spcPts val="1200"/>
                  </a:spcBef>
                  <a:buFont typeface="Arial" panose="020B0604020202020204" pitchFamily="34" charset="0"/>
                  <a:buNone/>
                  <a:defRPr sz="1800" kern="1200">
                    <a:solidFill>
                      <a:schemeClr val="tx1">
                        <a:lumMod val="75000"/>
                        <a:lumOff val="25000"/>
                      </a:schemeClr>
                    </a:solidFill>
                    <a:latin typeface="+mn-lt"/>
                    <a:ea typeface="+mn-ea"/>
                    <a:cs typeface="+mn-cs"/>
                  </a:defRPr>
                </a:lvl2pPr>
                <a:lvl3pPr marL="363538" indent="-274638" algn="l" defTabSz="1358890" rtl="0" eaLnBrk="1" latinLnBrk="0" hangingPunct="1">
                  <a:lnSpc>
                    <a:spcPct val="100000"/>
                  </a:lnSpc>
                  <a:spcBef>
                    <a:spcPts val="1200"/>
                  </a:spcBef>
                  <a:spcAft>
                    <a:spcPts val="600"/>
                  </a:spcAft>
                  <a:buFont typeface="Arial" panose="020B0604020202020204" pitchFamily="34" charset="0"/>
                  <a:buChar char="•"/>
                  <a:defRPr sz="1800" kern="1200">
                    <a:solidFill>
                      <a:schemeClr val="tx1">
                        <a:lumMod val="75000"/>
                        <a:lumOff val="25000"/>
                      </a:schemeClr>
                    </a:solidFill>
                    <a:latin typeface="+mn-lt"/>
                    <a:ea typeface="+mn-ea"/>
                    <a:cs typeface="+mn-cs"/>
                  </a:defRPr>
                </a:lvl3pPr>
                <a:lvl4pPr marL="725488" indent="-280988" algn="l" defTabSz="1358890" rtl="0" eaLnBrk="1" latinLnBrk="0" hangingPunct="1">
                  <a:lnSpc>
                    <a:spcPct val="95000"/>
                  </a:lnSpc>
                  <a:spcBef>
                    <a:spcPts val="6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074738" indent="-350838" algn="l" defTabSz="1358890" rtl="0" eaLnBrk="1" latinLnBrk="0" hangingPunct="1">
                  <a:lnSpc>
                    <a:spcPct val="90000"/>
                  </a:lnSpc>
                  <a:spcBef>
                    <a:spcPts val="3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3736947"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16392"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095837"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775282"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a:lstStyle>
              <a:p>
                <a:pPr marL="0" marR="0" lvl="0" indent="0" algn="ctr" defTabSz="181180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BE" sz="1512" b="0" i="0" u="none" strike="noStrike" kern="1200" cap="all" spc="0" normalizeH="0" baseline="0" noProof="0" dirty="0">
                    <a:ln>
                      <a:noFill/>
                    </a:ln>
                    <a:solidFill>
                      <a:srgbClr val="FFFFFF"/>
                    </a:solidFill>
                    <a:effectLst/>
                    <a:uLnTx/>
                    <a:uFillTx/>
                    <a:latin typeface="Calibri" panose="020F0502020204030204"/>
                    <a:ea typeface="+mn-ea"/>
                    <a:cs typeface="+mn-cs"/>
                  </a:rPr>
                  <a:t>Description de l’ECHANTILLON</a:t>
                </a:r>
              </a:p>
            </p:txBody>
          </p:sp>
          <p:sp>
            <p:nvSpPr>
              <p:cNvPr id="25" name="TextBox 28">
                <a:extLst>
                  <a:ext uri="{FF2B5EF4-FFF2-40B4-BE49-F238E27FC236}">
                    <a16:creationId xmlns:a16="http://schemas.microsoft.com/office/drawing/2014/main" id="{6FE102CE-1681-40FC-AAD8-857AAEAE928F}"/>
                  </a:ext>
                </a:extLst>
              </p:cNvPr>
              <p:cNvSpPr txBox="1"/>
              <p:nvPr/>
            </p:nvSpPr>
            <p:spPr>
              <a:xfrm>
                <a:off x="262211" y="2749115"/>
                <a:ext cx="1332848" cy="916762"/>
              </a:xfrm>
              <a:prstGeom prst="rect">
                <a:avLst/>
              </a:prstGeom>
            </p:spPr>
            <p:txBody>
              <a:bodyPr vert="horz" wrap="square" lIns="0" tIns="0" rIns="0" bIns="0" rtlCol="0" anchor="t" anchorCtr="0">
                <a:noAutofit/>
              </a:bodyPr>
              <a:lstStyle/>
              <a:p>
                <a:pPr marL="0" marR="0" lvl="0" indent="0" algn="ctr" defTabSz="1152237" rtl="0" eaLnBrk="1" fontAlgn="auto" latinLnBrk="0" hangingPunct="1">
                  <a:lnSpc>
                    <a:spcPct val="100000"/>
                  </a:lnSpc>
                  <a:spcBef>
                    <a:spcPts val="0"/>
                  </a:spcBef>
                  <a:spcAft>
                    <a:spcPts val="0"/>
                  </a:spcAft>
                  <a:buClrTx/>
                  <a:buSzTx/>
                  <a:buFontTx/>
                  <a:buNone/>
                  <a:tabLst/>
                  <a:defRPr/>
                </a:pPr>
                <a:r>
                  <a:rPr kumimoji="0" lang="fr-BE" sz="1764" b="1" i="0" u="none" strike="noStrike" kern="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Échantillon représentatif de la population belge, </a:t>
                </a:r>
                <a:r>
                  <a:rPr kumimoji="0" lang="fr-BE" sz="1764" b="1" i="0" u="sng" strike="noStrike" kern="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active</a:t>
                </a:r>
                <a:r>
                  <a:rPr kumimoji="0" lang="fr-BE" sz="1764" b="1" i="0" u="none" strike="noStrike" kern="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âgée de </a:t>
                </a:r>
              </a:p>
              <a:p>
                <a:pPr marL="0" marR="0" lvl="0" indent="0" algn="ctr" defTabSz="1152237" rtl="0" eaLnBrk="1" fontAlgn="auto" latinLnBrk="0" hangingPunct="1">
                  <a:lnSpc>
                    <a:spcPct val="100000"/>
                  </a:lnSpc>
                  <a:spcBef>
                    <a:spcPts val="0"/>
                  </a:spcBef>
                  <a:spcAft>
                    <a:spcPts val="0"/>
                  </a:spcAft>
                  <a:buClrTx/>
                  <a:buSzTx/>
                  <a:buFontTx/>
                  <a:buNone/>
                  <a:tabLst/>
                  <a:defRPr/>
                </a:pPr>
                <a:r>
                  <a:rPr kumimoji="0" lang="fr-BE" sz="1764" b="1" i="0" u="none" strike="noStrike" kern="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18 à 32 ans</a:t>
                </a:r>
              </a:p>
            </p:txBody>
          </p:sp>
        </p:grpSp>
        <p:grpSp>
          <p:nvGrpSpPr>
            <p:cNvPr id="12" name="Group 29">
              <a:extLst>
                <a:ext uri="{FF2B5EF4-FFF2-40B4-BE49-F238E27FC236}">
                  <a16:creationId xmlns:a16="http://schemas.microsoft.com/office/drawing/2014/main" id="{FE593E0E-2371-49BF-BF4B-972594CDB2C3}"/>
                </a:ext>
              </a:extLst>
            </p:cNvPr>
            <p:cNvGrpSpPr/>
            <p:nvPr/>
          </p:nvGrpSpPr>
          <p:grpSpPr>
            <a:xfrm>
              <a:off x="4523914" y="1723172"/>
              <a:ext cx="1347596" cy="3392350"/>
              <a:chOff x="1683920" y="922866"/>
              <a:chExt cx="1347596" cy="3392350"/>
            </a:xfrm>
          </p:grpSpPr>
          <p:pic>
            <p:nvPicPr>
              <p:cNvPr id="17" name="Picture 17" descr="http://blog.outlawsalesgroup.com/wp-content/uploads/2013/03/friends.jpg">
                <a:extLst>
                  <a:ext uri="{FF2B5EF4-FFF2-40B4-BE49-F238E27FC236}">
                    <a16:creationId xmlns:a16="http://schemas.microsoft.com/office/drawing/2014/main" id="{8CCFCC60-D0B8-4218-ACAD-768EEBDD5068}"/>
                  </a:ext>
                </a:extLst>
              </p:cNvPr>
              <p:cNvPicPr>
                <a:picLocks noChangeAspect="1" noChangeArrowheads="1"/>
              </p:cNvPicPr>
              <p:nvPr/>
            </p:nvPicPr>
            <p:blipFill rotWithShape="1">
              <a:blip r:embed="rId7" cstate="print">
                <a:duotone>
                  <a:srgbClr val="70AD47">
                    <a:shade val="45000"/>
                    <a:satMod val="135000"/>
                  </a:srgbClr>
                  <a:prstClr val="white"/>
                </a:duotone>
                <a:extLst>
                  <a:ext uri="{28A0092B-C50C-407E-A947-70E740481C1C}">
                    <a14:useLocalDpi xmlns:a14="http://schemas.microsoft.com/office/drawing/2010/main" val="0"/>
                  </a:ext>
                </a:extLst>
              </a:blip>
              <a:srcRect l="10281" r="27388"/>
              <a:stretch/>
            </p:blipFill>
            <p:spPr bwMode="auto">
              <a:xfrm>
                <a:off x="1683920" y="1404889"/>
                <a:ext cx="1347596" cy="10344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1">
                <a:extLst>
                  <a:ext uri="{FF2B5EF4-FFF2-40B4-BE49-F238E27FC236}">
                    <a16:creationId xmlns:a16="http://schemas.microsoft.com/office/drawing/2014/main" id="{2C795F1C-803D-4794-B15B-FEF484DF5838}"/>
                  </a:ext>
                </a:extLst>
              </p:cNvPr>
              <p:cNvSpPr txBox="1">
                <a:spLocks/>
              </p:cNvSpPr>
              <p:nvPr/>
            </p:nvSpPr>
            <p:spPr>
              <a:xfrm>
                <a:off x="1683920" y="922866"/>
                <a:ext cx="1347596" cy="3392350"/>
              </a:xfrm>
              <a:prstGeom prst="rect">
                <a:avLst/>
              </a:prstGeom>
              <a:noFill/>
              <a:ln>
                <a:solidFill>
                  <a:srgbClr val="439F9D"/>
                </a:solidFill>
              </a:ln>
            </p:spPr>
            <p:txBody>
              <a:bodyPr anchor="ctr" anchorCtr="0"/>
              <a:lstStyle>
                <a:defPPr>
                  <a:defRPr lang="en-US"/>
                </a:defPPr>
                <a:lvl1pPr indent="0" algn="ctr">
                  <a:lnSpc>
                    <a:spcPct val="100000"/>
                  </a:lnSpc>
                  <a:spcBef>
                    <a:spcPts val="0"/>
                  </a:spcBef>
                  <a:buFont typeface="Arial" panose="020B0604020202020204" pitchFamily="34" charset="0"/>
                  <a:buNone/>
                  <a:defRPr sz="1800" cap="all" baseline="0">
                    <a:solidFill>
                      <a:srgbClr val="FFFFFF"/>
                    </a:solidFill>
                  </a:defRPr>
                </a:lvl1pPr>
                <a:lvl2pPr marL="4763" indent="0">
                  <a:lnSpc>
                    <a:spcPct val="100000"/>
                  </a:lnSpc>
                  <a:spcBef>
                    <a:spcPts val="1200"/>
                  </a:spcBef>
                  <a:buFont typeface="Arial" panose="020B0604020202020204" pitchFamily="34" charset="0"/>
                  <a:buNone/>
                  <a:defRPr sz="1800">
                    <a:solidFill>
                      <a:schemeClr val="tx1">
                        <a:lumMod val="75000"/>
                        <a:lumOff val="25000"/>
                      </a:schemeClr>
                    </a:solidFill>
                  </a:defRPr>
                </a:lvl2pPr>
                <a:lvl3pPr marL="363538" indent="-274638">
                  <a:lnSpc>
                    <a:spcPct val="100000"/>
                  </a:lnSpc>
                  <a:spcBef>
                    <a:spcPts val="1200"/>
                  </a:spcBef>
                  <a:spcAft>
                    <a:spcPts val="600"/>
                  </a:spcAft>
                  <a:buFont typeface="Arial" panose="020B0604020202020204" pitchFamily="34" charset="0"/>
                  <a:buChar char="•"/>
                  <a:defRPr sz="1800">
                    <a:solidFill>
                      <a:schemeClr val="tx1">
                        <a:lumMod val="75000"/>
                        <a:lumOff val="25000"/>
                      </a:schemeClr>
                    </a:solidFill>
                  </a:defRPr>
                </a:lvl3pPr>
                <a:lvl4pPr marL="725488" indent="-280988">
                  <a:lnSpc>
                    <a:spcPct val="95000"/>
                  </a:lnSpc>
                  <a:spcBef>
                    <a:spcPts val="600"/>
                  </a:spcBef>
                  <a:buFont typeface="Arial" panose="020B0604020202020204" pitchFamily="34" charset="0"/>
                  <a:buChar char="–"/>
                  <a:defRPr sz="1800">
                    <a:solidFill>
                      <a:schemeClr val="tx1">
                        <a:lumMod val="75000"/>
                        <a:lumOff val="25000"/>
                      </a:schemeClr>
                    </a:solidFill>
                  </a:defRPr>
                </a:lvl4pPr>
                <a:lvl5pPr marL="1074738" indent="-350838">
                  <a:lnSpc>
                    <a:spcPct val="90000"/>
                  </a:lnSpc>
                  <a:spcBef>
                    <a:spcPts val="300"/>
                  </a:spcBef>
                  <a:buFont typeface="Arial" panose="020B0604020202020204" pitchFamily="34" charset="0"/>
                  <a:buChar char="•"/>
                  <a:defRPr sz="1800">
                    <a:solidFill>
                      <a:schemeClr val="tx1">
                        <a:lumMod val="75000"/>
                        <a:lumOff val="25000"/>
                      </a:schemeClr>
                    </a:solidFill>
                  </a:defRPr>
                </a:lvl5pPr>
                <a:lvl6pPr marL="3736947" indent="-339722">
                  <a:spcBef>
                    <a:spcPct val="20000"/>
                  </a:spcBef>
                  <a:buFont typeface="Arial" panose="020B0604020202020204" pitchFamily="34" charset="0"/>
                  <a:buChar char="•"/>
                  <a:defRPr sz="3000"/>
                </a:lvl6pPr>
                <a:lvl7pPr marL="4416392" indent="-339722">
                  <a:spcBef>
                    <a:spcPct val="20000"/>
                  </a:spcBef>
                  <a:buFont typeface="Arial" panose="020B0604020202020204" pitchFamily="34" charset="0"/>
                  <a:buChar char="•"/>
                  <a:defRPr sz="3000"/>
                </a:lvl7pPr>
                <a:lvl8pPr marL="5095837" indent="-339722">
                  <a:spcBef>
                    <a:spcPct val="20000"/>
                  </a:spcBef>
                  <a:buFont typeface="Arial" panose="020B0604020202020204" pitchFamily="34" charset="0"/>
                  <a:buChar char="•"/>
                  <a:defRPr sz="3000"/>
                </a:lvl8pPr>
                <a:lvl9pPr marL="5775282" indent="-339722">
                  <a:spcBef>
                    <a:spcPct val="20000"/>
                  </a:spcBef>
                  <a:buFont typeface="Arial" panose="020B0604020202020204" pitchFamily="34" charset="0"/>
                  <a:buChar char="•"/>
                  <a:defRPr sz="3000"/>
                </a:lvl9pPr>
              </a:lstStyle>
              <a:p>
                <a:pPr marL="0" marR="0" lvl="0" indent="0" algn="ctr" defTabSz="115223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512" b="0" i="0" u="none" strike="noStrike" kern="0" cap="all" spc="0" normalizeH="0" baseline="0" noProof="0" dirty="0">
                  <a:ln>
                    <a:noFill/>
                  </a:ln>
                  <a:solidFill>
                    <a:srgbClr val="FFFFFF"/>
                  </a:solidFill>
                  <a:effectLst/>
                  <a:uLnTx/>
                  <a:uFillTx/>
                  <a:latin typeface="Calibri" panose="020F0502020204030204"/>
                  <a:ea typeface="+mn-ea"/>
                  <a:cs typeface="Arial" charset="0"/>
                </a:endParaRPr>
              </a:p>
            </p:txBody>
          </p:sp>
          <p:sp>
            <p:nvSpPr>
              <p:cNvPr id="19" name="Text Placeholder 11">
                <a:extLst>
                  <a:ext uri="{FF2B5EF4-FFF2-40B4-BE49-F238E27FC236}">
                    <a16:creationId xmlns:a16="http://schemas.microsoft.com/office/drawing/2014/main" id="{BC8EB46A-8F8E-462E-868C-E797567EFB5D}"/>
                  </a:ext>
                </a:extLst>
              </p:cNvPr>
              <p:cNvSpPr txBox="1">
                <a:spLocks/>
              </p:cNvSpPr>
              <p:nvPr/>
            </p:nvSpPr>
            <p:spPr>
              <a:xfrm>
                <a:off x="1683920" y="922866"/>
                <a:ext cx="1347596" cy="383539"/>
              </a:xfrm>
              <a:prstGeom prst="rect">
                <a:avLst/>
              </a:prstGeom>
              <a:solidFill>
                <a:srgbClr val="4472C4">
                  <a:lumMod val="60000"/>
                  <a:lumOff val="40000"/>
                </a:srgbClr>
              </a:solidFill>
              <a:ln>
                <a:solidFill>
                  <a:srgbClr val="439F9D"/>
                </a:solidFill>
              </a:ln>
            </p:spPr>
            <p:txBody>
              <a:bodyPr anchor="ctr" anchorCtr="0"/>
              <a:lstStyle>
                <a:lvl1pPr marL="0" indent="0" algn="l" defTabSz="1358890" rtl="0" eaLnBrk="1" latinLnBrk="0" hangingPunct="1">
                  <a:lnSpc>
                    <a:spcPct val="90000"/>
                  </a:lnSpc>
                  <a:spcBef>
                    <a:spcPts val="2400"/>
                  </a:spcBef>
                  <a:buFont typeface="Arial" panose="020B0604020202020204" pitchFamily="34" charset="0"/>
                  <a:buNone/>
                  <a:defRPr sz="2400" kern="1200" cap="all" baseline="0">
                    <a:solidFill>
                      <a:schemeClr val="tx2"/>
                    </a:solidFill>
                    <a:latin typeface="+mn-lt"/>
                    <a:ea typeface="+mn-ea"/>
                    <a:cs typeface="+mn-cs"/>
                  </a:defRPr>
                </a:lvl1pPr>
                <a:lvl2pPr marL="4763" indent="0" algn="l" defTabSz="1358890" rtl="0" eaLnBrk="1" latinLnBrk="0" hangingPunct="1">
                  <a:lnSpc>
                    <a:spcPct val="100000"/>
                  </a:lnSpc>
                  <a:spcBef>
                    <a:spcPts val="1200"/>
                  </a:spcBef>
                  <a:buFont typeface="Arial" panose="020B0604020202020204" pitchFamily="34" charset="0"/>
                  <a:buNone/>
                  <a:defRPr sz="1800" kern="1200">
                    <a:solidFill>
                      <a:schemeClr val="tx1">
                        <a:lumMod val="75000"/>
                        <a:lumOff val="25000"/>
                      </a:schemeClr>
                    </a:solidFill>
                    <a:latin typeface="+mn-lt"/>
                    <a:ea typeface="+mn-ea"/>
                    <a:cs typeface="+mn-cs"/>
                  </a:defRPr>
                </a:lvl2pPr>
                <a:lvl3pPr marL="363538" indent="-274638" algn="l" defTabSz="1358890" rtl="0" eaLnBrk="1" latinLnBrk="0" hangingPunct="1">
                  <a:lnSpc>
                    <a:spcPct val="100000"/>
                  </a:lnSpc>
                  <a:spcBef>
                    <a:spcPts val="1200"/>
                  </a:spcBef>
                  <a:spcAft>
                    <a:spcPts val="600"/>
                  </a:spcAft>
                  <a:buFont typeface="Arial" panose="020B0604020202020204" pitchFamily="34" charset="0"/>
                  <a:buChar char="•"/>
                  <a:defRPr sz="1800" kern="1200">
                    <a:solidFill>
                      <a:schemeClr val="tx1">
                        <a:lumMod val="75000"/>
                        <a:lumOff val="25000"/>
                      </a:schemeClr>
                    </a:solidFill>
                    <a:latin typeface="+mn-lt"/>
                    <a:ea typeface="+mn-ea"/>
                    <a:cs typeface="+mn-cs"/>
                  </a:defRPr>
                </a:lvl3pPr>
                <a:lvl4pPr marL="725488" indent="-280988" algn="l" defTabSz="1358890" rtl="0" eaLnBrk="1" latinLnBrk="0" hangingPunct="1">
                  <a:lnSpc>
                    <a:spcPct val="95000"/>
                  </a:lnSpc>
                  <a:spcBef>
                    <a:spcPts val="6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074738" indent="-350838" algn="l" defTabSz="1358890" rtl="0" eaLnBrk="1" latinLnBrk="0" hangingPunct="1">
                  <a:lnSpc>
                    <a:spcPct val="90000"/>
                  </a:lnSpc>
                  <a:spcBef>
                    <a:spcPts val="3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3736947"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16392"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095837"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775282" indent="-339722" algn="l" defTabSz="13588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a:lstStyle>
              <a:p>
                <a:pPr marL="0" marR="0" lvl="0" indent="0" algn="ctr" defTabSz="181180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BE" sz="1512" b="0" i="0" u="none" strike="noStrike" kern="1200" cap="all" spc="0" normalizeH="0" baseline="0" noProof="0" dirty="0">
                    <a:ln>
                      <a:noFill/>
                    </a:ln>
                    <a:solidFill>
                      <a:srgbClr val="FFFFFF"/>
                    </a:solidFill>
                    <a:effectLst/>
                    <a:uLnTx/>
                    <a:uFillTx/>
                    <a:latin typeface="Calibri" panose="020F0502020204030204"/>
                    <a:ea typeface="+mn-ea"/>
                    <a:cs typeface="+mn-cs"/>
                  </a:rPr>
                  <a:t>TAILLE DE L’ECHANTILLON</a:t>
                </a:r>
              </a:p>
            </p:txBody>
          </p:sp>
          <p:sp>
            <p:nvSpPr>
              <p:cNvPr id="20" name="TextBox 33">
                <a:extLst>
                  <a:ext uri="{FF2B5EF4-FFF2-40B4-BE49-F238E27FC236}">
                    <a16:creationId xmlns:a16="http://schemas.microsoft.com/office/drawing/2014/main" id="{09F9ABAF-1DAB-455C-9EB9-DF54F99D102A}"/>
                  </a:ext>
                </a:extLst>
              </p:cNvPr>
              <p:cNvSpPr txBox="1"/>
              <p:nvPr/>
            </p:nvSpPr>
            <p:spPr>
              <a:xfrm>
                <a:off x="1683920" y="3429328"/>
                <a:ext cx="1347596" cy="412484"/>
              </a:xfrm>
              <a:prstGeom prst="rect">
                <a:avLst/>
              </a:prstGeom>
            </p:spPr>
            <p:txBody>
              <a:bodyPr vert="horz" wrap="square" lIns="0" tIns="0" rIns="0" bIns="0" rtlCol="0" anchor="ctr" anchorCtr="0">
                <a:noAutofit/>
              </a:bodyPr>
              <a:lstStyle/>
              <a:p>
                <a:pPr marL="6003" marR="0" lvl="0" indent="0" algn="ctr" defTabSz="1152237" rtl="0" eaLnBrk="1" fontAlgn="auto" latinLnBrk="0" hangingPunct="1">
                  <a:lnSpc>
                    <a:spcPct val="100000"/>
                  </a:lnSpc>
                  <a:spcBef>
                    <a:spcPts val="1512"/>
                  </a:spcBef>
                  <a:spcAft>
                    <a:spcPts val="0"/>
                  </a:spcAft>
                  <a:buClrTx/>
                  <a:buSzTx/>
                  <a:buFontTx/>
                  <a:buNone/>
                  <a:tabLst/>
                  <a:defRPr/>
                </a:pPr>
                <a:r>
                  <a:rPr kumimoji="0" lang="fr-BE" sz="2268" b="0" i="0" u="none" strike="noStrike" kern="0" cap="none" spc="0" normalizeH="0" baseline="0" noProof="0" dirty="0">
                    <a:ln>
                      <a:noFill/>
                    </a:ln>
                    <a:solidFill>
                      <a:srgbClr val="4F81BD">
                        <a:lumMod val="60000"/>
                        <a:lumOff val="40000"/>
                      </a:srgbClr>
                    </a:solidFill>
                    <a:effectLst/>
                    <a:uLnTx/>
                    <a:uFillTx/>
                    <a:latin typeface="Arial" panose="020B0604020202020204" pitchFamily="34" charset="0"/>
                    <a:ea typeface="+mn-ea"/>
                    <a:cs typeface="Arial" panose="020B0604020202020204" pitchFamily="34" charset="0"/>
                  </a:rPr>
                  <a:t>répondants</a:t>
                </a:r>
              </a:p>
            </p:txBody>
          </p:sp>
          <p:sp>
            <p:nvSpPr>
              <p:cNvPr id="21" name="TextBox 34">
                <a:extLst>
                  <a:ext uri="{FF2B5EF4-FFF2-40B4-BE49-F238E27FC236}">
                    <a16:creationId xmlns:a16="http://schemas.microsoft.com/office/drawing/2014/main" id="{E9C37069-B148-45DB-AD1A-B2B5114AD4D4}"/>
                  </a:ext>
                </a:extLst>
              </p:cNvPr>
              <p:cNvSpPr txBox="1"/>
              <p:nvPr/>
            </p:nvSpPr>
            <p:spPr>
              <a:xfrm>
                <a:off x="1683920" y="3029991"/>
                <a:ext cx="1347596" cy="709183"/>
              </a:xfrm>
              <a:prstGeom prst="rect">
                <a:avLst/>
              </a:prstGeom>
            </p:spPr>
            <p:txBody>
              <a:bodyPr vert="horz" wrap="square" lIns="0" tIns="0" rIns="0" bIns="0" rtlCol="0" anchor="t" anchorCtr="0">
                <a:noAutofit/>
              </a:bodyPr>
              <a:lstStyle/>
              <a:p>
                <a:pPr marL="6003" marR="0" lvl="0" indent="0" algn="ctr" defTabSz="1152237" rtl="0" eaLnBrk="1" fontAlgn="auto" latinLnBrk="0" hangingPunct="1">
                  <a:lnSpc>
                    <a:spcPct val="100000"/>
                  </a:lnSpc>
                  <a:spcBef>
                    <a:spcPts val="1512"/>
                  </a:spcBef>
                  <a:spcAft>
                    <a:spcPts val="0"/>
                  </a:spcAft>
                  <a:buClrTx/>
                  <a:buSzTx/>
                  <a:buFontTx/>
                  <a:buNone/>
                  <a:tabLst/>
                  <a:defRPr/>
                </a:pPr>
                <a:r>
                  <a:rPr kumimoji="0" lang="fr-BE" sz="3528" b="1" i="0" u="none" strike="noStrike" kern="0" cap="none" spc="0" normalizeH="0" baseline="0" noProof="0" dirty="0">
                    <a:ln>
                      <a:noFill/>
                    </a:ln>
                    <a:solidFill>
                      <a:srgbClr val="4F81BD">
                        <a:lumMod val="60000"/>
                        <a:lumOff val="40000"/>
                      </a:srgbClr>
                    </a:solidFill>
                    <a:effectLst/>
                    <a:uLnTx/>
                    <a:uFillTx/>
                    <a:latin typeface="Arial" panose="020B0604020202020204" pitchFamily="34" charset="0"/>
                    <a:ea typeface="+mn-ea"/>
                    <a:cs typeface="Arial" panose="020B0604020202020204" pitchFamily="34" charset="0"/>
                  </a:rPr>
                  <a:t>n=754</a:t>
                </a:r>
              </a:p>
              <a:p>
                <a:pPr marL="6003" marR="0" lvl="0" indent="0" algn="ctr" defTabSz="1152237" rtl="0" eaLnBrk="1" fontAlgn="auto" latinLnBrk="0" hangingPunct="1">
                  <a:lnSpc>
                    <a:spcPct val="100000"/>
                  </a:lnSpc>
                  <a:spcBef>
                    <a:spcPts val="1512"/>
                  </a:spcBef>
                  <a:spcAft>
                    <a:spcPts val="0"/>
                  </a:spcAft>
                  <a:buClrTx/>
                  <a:buSzTx/>
                  <a:buFontTx/>
                  <a:buNone/>
                  <a:tabLst/>
                  <a:defRPr/>
                </a:pPr>
                <a:endParaRPr kumimoji="0" lang="fr-BE" sz="3528" b="1" i="0" u="none" strike="noStrike" kern="0" cap="none" spc="0" normalizeH="0" baseline="0" noProof="0" dirty="0">
                  <a:ln>
                    <a:noFill/>
                  </a:ln>
                  <a:solidFill>
                    <a:srgbClr val="4F81BD">
                      <a:lumMod val="60000"/>
                      <a:lumOff val="40000"/>
                    </a:srgbClr>
                  </a:solidFill>
                  <a:effectLst/>
                  <a:highlight>
                    <a:srgbClr val="FF0000"/>
                  </a:highlight>
                  <a:uLnTx/>
                  <a:uFillTx/>
                  <a:latin typeface="Arial" panose="020B0604020202020204" pitchFamily="34" charset="0"/>
                  <a:ea typeface="+mn-ea"/>
                  <a:cs typeface="Arial" panose="020B0604020202020204" pitchFamily="34" charset="0"/>
                </a:endParaRPr>
              </a:p>
            </p:txBody>
          </p:sp>
        </p:grpSp>
        <p:pic>
          <p:nvPicPr>
            <p:cNvPr id="13" name="Picture 2">
              <a:extLst>
                <a:ext uri="{FF2B5EF4-FFF2-40B4-BE49-F238E27FC236}">
                  <a16:creationId xmlns:a16="http://schemas.microsoft.com/office/drawing/2014/main" id="{F5C14A0E-A709-4B25-A6CB-9EB4FACBCC62}"/>
                </a:ext>
              </a:extLst>
            </p:cNvPr>
            <p:cNvPicPr>
              <a:picLocks noChangeAspect="1"/>
            </p:cNvPicPr>
            <p:nvPr/>
          </p:nvPicPr>
          <p:blipFill>
            <a:blip r:embed="rId8"/>
            <a:stretch>
              <a:fillRect/>
            </a:stretch>
          </p:blipFill>
          <p:spPr>
            <a:xfrm>
              <a:off x="3028961" y="2104146"/>
              <a:ext cx="1332848" cy="1172139"/>
            </a:xfrm>
            <a:prstGeom prst="rect">
              <a:avLst/>
            </a:prstGeom>
          </p:spPr>
        </p:pic>
        <p:pic>
          <p:nvPicPr>
            <p:cNvPr id="14" name="Picture 5">
              <a:extLst>
                <a:ext uri="{FF2B5EF4-FFF2-40B4-BE49-F238E27FC236}">
                  <a16:creationId xmlns:a16="http://schemas.microsoft.com/office/drawing/2014/main" id="{0F1ACFB1-429F-447A-AB77-5849026A5E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1322" y="2125395"/>
              <a:ext cx="1332848" cy="1192600"/>
            </a:xfrm>
            <a:prstGeom prst="rect">
              <a:avLst/>
            </a:prstGeom>
          </p:spPr>
        </p:pic>
        <p:pic>
          <p:nvPicPr>
            <p:cNvPr id="15" name="Picture 30" descr="Afficher les informations sur l'image">
              <a:extLst>
                <a:ext uri="{FF2B5EF4-FFF2-40B4-BE49-F238E27FC236}">
                  <a16:creationId xmlns:a16="http://schemas.microsoft.com/office/drawing/2014/main" id="{BC037595-96A3-438A-8E74-0D25F1BD6A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7545" y="2125394"/>
              <a:ext cx="1312863" cy="11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8">
              <a:extLst>
                <a:ext uri="{FF2B5EF4-FFF2-40B4-BE49-F238E27FC236}">
                  <a16:creationId xmlns:a16="http://schemas.microsoft.com/office/drawing/2014/main" id="{99CD256C-0E86-4F67-AF0B-C06F74288624}"/>
                </a:ext>
              </a:extLst>
            </p:cNvPr>
            <p:cNvPicPr>
              <a:picLocks noChangeAspect="1"/>
            </p:cNvPicPr>
            <p:nvPr/>
          </p:nvPicPr>
          <p:blipFill rotWithShape="1">
            <a:blip r:embed="rId11">
              <a:extLst>
                <a:ext uri="{28A0092B-C50C-407E-A947-70E740481C1C}">
                  <a14:useLocalDpi xmlns:a14="http://schemas.microsoft.com/office/drawing/2010/main" val="0"/>
                </a:ext>
              </a:extLst>
            </a:blip>
            <a:srcRect l="21862"/>
            <a:stretch/>
          </p:blipFill>
          <p:spPr>
            <a:xfrm>
              <a:off x="4557251" y="2125394"/>
              <a:ext cx="1314259" cy="1148356"/>
            </a:xfrm>
            <a:prstGeom prst="rect">
              <a:avLst/>
            </a:prstGeom>
          </p:spPr>
        </p:pic>
      </p:grpSp>
      <p:sp>
        <p:nvSpPr>
          <p:cNvPr id="34" name="ZoneTexte 33">
            <a:extLst>
              <a:ext uri="{FF2B5EF4-FFF2-40B4-BE49-F238E27FC236}">
                <a16:creationId xmlns:a16="http://schemas.microsoft.com/office/drawing/2014/main" id="{B863C703-D538-4D1A-867D-4920F72BD13B}"/>
              </a:ext>
            </a:extLst>
          </p:cNvPr>
          <p:cNvSpPr txBox="1"/>
          <p:nvPr/>
        </p:nvSpPr>
        <p:spPr>
          <a:xfrm>
            <a:off x="2226659" y="5829268"/>
            <a:ext cx="7412868" cy="987643"/>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1467" b="0" i="0" u="none" strike="noStrike" kern="1200" cap="none" spc="0" normalizeH="0" baseline="0" noProof="0" dirty="0">
                <a:ln>
                  <a:noFill/>
                </a:ln>
                <a:solidFill>
                  <a:srgbClr val="003665"/>
                </a:solidFill>
                <a:effectLst/>
                <a:uLnTx/>
                <a:uFillTx/>
                <a:latin typeface="Arial" charset="0"/>
                <a:ea typeface="+mn-ea"/>
                <a:cs typeface="Arial" charset="0"/>
              </a:rPr>
              <a:t>(*) Sont considérés comme ‘actifs’, ceux ayant un emploi ainsi que ceux à la recherche d’un emploi</a:t>
            </a:r>
          </a:p>
          <a:p>
            <a:pPr marL="0" marR="0" lvl="0" indent="0" algn="l" defTabSz="1219170" rtl="0" eaLnBrk="1" fontAlgn="base" latinLnBrk="0" hangingPunct="1">
              <a:lnSpc>
                <a:spcPts val="533"/>
              </a:lnSpc>
              <a:spcBef>
                <a:spcPct val="0"/>
              </a:spcBef>
              <a:spcAft>
                <a:spcPct val="0"/>
              </a:spcAft>
              <a:buClrTx/>
              <a:buSzTx/>
              <a:buFontTx/>
              <a:buNone/>
              <a:tabLst/>
              <a:defRPr/>
            </a:pPr>
            <a:r>
              <a:rPr kumimoji="0" lang="fr-BE" sz="1467" b="0" i="0" u="none" strike="noStrike" kern="1200" cap="none" spc="0" normalizeH="0" baseline="0" noProof="0" dirty="0">
                <a:ln>
                  <a:noFill/>
                </a:ln>
                <a:solidFill>
                  <a:srgbClr val="003665"/>
                </a:solidFill>
                <a:effectLst/>
                <a:uLnTx/>
                <a:uFillTx/>
                <a:latin typeface="Arial" charset="0"/>
                <a:ea typeface="+mn-ea"/>
                <a:cs typeface="Arial" charset="0"/>
              </a:rPr>
              <a:t> </a:t>
            </a:r>
          </a:p>
          <a:p>
            <a:pPr marL="0" marR="0" lvl="0" indent="0" algn="l" defTabSz="1219170" rtl="0" eaLnBrk="1" fontAlgn="base" latinLnBrk="0" hangingPunct="1">
              <a:lnSpc>
                <a:spcPts val="1200"/>
              </a:lnSpc>
              <a:spcBef>
                <a:spcPct val="0"/>
              </a:spcBef>
              <a:spcAft>
                <a:spcPct val="0"/>
              </a:spcAft>
              <a:buClrTx/>
              <a:buSzTx/>
              <a:buFontTx/>
              <a:buNone/>
              <a:tabLst/>
              <a:defRPr/>
            </a:pPr>
            <a:endParaRPr kumimoji="0" lang="fr-BE" sz="1467" b="0" i="0" u="none" strike="noStrike" kern="1200" cap="none" spc="0" normalizeH="0" baseline="0" noProof="0" dirty="0">
              <a:ln>
                <a:noFill/>
              </a:ln>
              <a:solidFill>
                <a:srgbClr val="003665"/>
              </a:solidFill>
              <a:effectLst/>
              <a:uLnTx/>
              <a:uFillTx/>
              <a:latin typeface="Arial" charset="0"/>
              <a:ea typeface="+mn-ea"/>
              <a:cs typeface="Arial"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1467" b="0" i="0" u="none" strike="noStrike" kern="1200" cap="none" spc="0" normalizeH="0" baseline="0" noProof="0" dirty="0">
                <a:ln>
                  <a:noFill/>
                </a:ln>
                <a:solidFill>
                  <a:srgbClr val="003665"/>
                </a:solidFill>
                <a:effectLst/>
                <a:uLnTx/>
                <a:uFillTx/>
                <a:latin typeface="Arial" charset="0"/>
                <a:ea typeface="+mn-ea"/>
                <a:cs typeface="Arial" charset="0"/>
              </a:rPr>
              <a:t>Marge d’erreur de 4% </a:t>
            </a:r>
          </a:p>
        </p:txBody>
      </p:sp>
      <p:pic>
        <p:nvPicPr>
          <p:cNvPr id="35" name="Image 34">
            <a:extLst>
              <a:ext uri="{FF2B5EF4-FFF2-40B4-BE49-F238E27FC236}">
                <a16:creationId xmlns:a16="http://schemas.microsoft.com/office/drawing/2014/main" id="{E4D45A1B-18B0-4305-B50C-6B8CC234B4B8}"/>
              </a:ext>
            </a:extLst>
          </p:cNvPr>
          <p:cNvPicPr>
            <a:picLocks noChangeAspect="1"/>
          </p:cNvPicPr>
          <p:nvPr/>
        </p:nvPicPr>
        <p:blipFill rotWithShape="1">
          <a:blip r:embed="rId12"/>
          <a:srcRect t="1" b="52844"/>
          <a:stretch/>
        </p:blipFill>
        <p:spPr>
          <a:xfrm>
            <a:off x="7583089" y="303094"/>
            <a:ext cx="939504" cy="724572"/>
          </a:xfrm>
          <a:prstGeom prst="rect">
            <a:avLst/>
          </a:prstGeom>
        </p:spPr>
      </p:pic>
      <p:sp>
        <p:nvSpPr>
          <p:cNvPr id="2" name="ZoneTexte 1">
            <a:extLst>
              <a:ext uri="{FF2B5EF4-FFF2-40B4-BE49-F238E27FC236}">
                <a16:creationId xmlns:a16="http://schemas.microsoft.com/office/drawing/2014/main" id="{84579B5C-B80C-4558-A770-5CA84A0028FA}"/>
              </a:ext>
            </a:extLst>
          </p:cNvPr>
          <p:cNvSpPr txBox="1"/>
          <p:nvPr/>
        </p:nvSpPr>
        <p:spPr>
          <a:xfrm>
            <a:off x="5615947" y="1"/>
            <a:ext cx="960107" cy="46166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32052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563740" y="-1219228"/>
            <a:ext cx="1127479" cy="3085143"/>
          </a:xfrm>
          <a:custGeom>
            <a:avLst/>
            <a:gdLst/>
            <a:ahLst/>
            <a:cxnLst/>
            <a:rect l="l" t="t" r="r" b="b"/>
            <a:pathLst>
              <a:path w="1691219" h="4627715">
                <a:moveTo>
                  <a:pt x="1691219" y="4627714"/>
                </a:moveTo>
                <a:lnTo>
                  <a:pt x="0" y="4627714"/>
                </a:lnTo>
                <a:lnTo>
                  <a:pt x="0" y="0"/>
                </a:lnTo>
                <a:lnTo>
                  <a:pt x="1691219" y="0"/>
                </a:lnTo>
                <a:lnTo>
                  <a:pt x="1691219" y="462771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11659" y="-37080"/>
            <a:ext cx="2338844" cy="2304824"/>
          </a:xfrm>
          <a:custGeom>
            <a:avLst/>
            <a:gdLst/>
            <a:ahLst/>
            <a:cxnLst/>
            <a:rect l="l" t="t" r="r" b="b"/>
            <a:pathLst>
              <a:path w="3508266" h="3457236">
                <a:moveTo>
                  <a:pt x="0" y="0"/>
                </a:moveTo>
                <a:lnTo>
                  <a:pt x="3508266" y="0"/>
                </a:lnTo>
                <a:lnTo>
                  <a:pt x="3508266" y="3457236"/>
                </a:lnTo>
                <a:lnTo>
                  <a:pt x="0" y="3457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a:off x="10549390" y="-1278847"/>
            <a:ext cx="3033719" cy="2920961"/>
          </a:xfrm>
          <a:custGeom>
            <a:avLst/>
            <a:gdLst/>
            <a:ahLst/>
            <a:cxnLst/>
            <a:rect l="l" t="t" r="r" b="b"/>
            <a:pathLst>
              <a:path w="4550578" h="4381441">
                <a:moveTo>
                  <a:pt x="0" y="0"/>
                </a:moveTo>
                <a:lnTo>
                  <a:pt x="4550578" y="0"/>
                </a:lnTo>
                <a:lnTo>
                  <a:pt x="4550578" y="4381442"/>
                </a:lnTo>
                <a:lnTo>
                  <a:pt x="0" y="4381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856008">
            <a:off x="10639054" y="4893917"/>
            <a:ext cx="2435943" cy="2766371"/>
          </a:xfrm>
          <a:custGeom>
            <a:avLst/>
            <a:gdLst/>
            <a:ahLst/>
            <a:cxnLst/>
            <a:rect l="l" t="t" r="r" b="b"/>
            <a:pathLst>
              <a:path w="3653914" h="4149557">
                <a:moveTo>
                  <a:pt x="0" y="0"/>
                </a:moveTo>
                <a:lnTo>
                  <a:pt x="3653914" y="0"/>
                </a:lnTo>
                <a:lnTo>
                  <a:pt x="3653914" y="4149558"/>
                </a:lnTo>
                <a:lnTo>
                  <a:pt x="0" y="4149558"/>
                </a:lnTo>
                <a:lnTo>
                  <a:pt x="0" y="0"/>
                </a:lnTo>
                <a:close/>
              </a:path>
            </a:pathLst>
          </a:custGeom>
          <a:blipFill>
            <a:blip r:embed="rId8"/>
            <a:stretch>
              <a:fillRect r="-209291" b="-52855"/>
            </a:stretch>
          </a:blipFill>
        </p:spPr>
        <p:txBody>
          <a:bodyPr/>
          <a:lstStyle/>
          <a:p>
            <a:pPr defTabSz="609630"/>
            <a:endParaRPr lang="en-US" sz="1200">
              <a:solidFill>
                <a:prstClr val="black"/>
              </a:solidFill>
              <a:latin typeface="Calibri"/>
            </a:endParaRPr>
          </a:p>
        </p:txBody>
      </p:sp>
      <p:sp>
        <p:nvSpPr>
          <p:cNvPr id="9" name="TextBox 9"/>
          <p:cNvSpPr txBox="1"/>
          <p:nvPr/>
        </p:nvSpPr>
        <p:spPr>
          <a:xfrm>
            <a:off x="1642610" y="181634"/>
            <a:ext cx="8906781" cy="637932"/>
          </a:xfrm>
          <a:prstGeom prst="rect">
            <a:avLst/>
          </a:prstGeom>
        </p:spPr>
        <p:txBody>
          <a:bodyPr wrap="square" lIns="0" tIns="0" rIns="0" bIns="0" rtlCol="0" anchor="t">
            <a:spAutoFit/>
          </a:bodyPr>
          <a:lstStyle/>
          <a:p>
            <a:pPr defTabSz="609630">
              <a:lnSpc>
                <a:spcPts val="5767"/>
              </a:lnSpc>
              <a:spcBef>
                <a:spcPct val="0"/>
              </a:spcBef>
            </a:pPr>
            <a:r>
              <a:rPr lang="en-US" sz="2933" dirty="0">
                <a:solidFill>
                  <a:srgbClr val="5E96C5"/>
                </a:solidFill>
                <a:latin typeface="Lato Bold Bold"/>
              </a:rPr>
              <a:t>Rapport à la </a:t>
            </a:r>
            <a:r>
              <a:rPr lang="en-US" sz="2933" dirty="0" err="1">
                <a:solidFill>
                  <a:srgbClr val="5E96C5"/>
                </a:solidFill>
                <a:latin typeface="Lato Bold Bold"/>
              </a:rPr>
              <a:t>durabilité</a:t>
            </a:r>
            <a:r>
              <a:rPr lang="en-US" sz="2933" dirty="0">
                <a:solidFill>
                  <a:srgbClr val="5E96C5"/>
                </a:solidFill>
                <a:latin typeface="Lato Bold Bold"/>
              </a:rPr>
              <a:t> et à </a:t>
            </a:r>
            <a:r>
              <a:rPr lang="en-US" sz="2933" dirty="0" err="1">
                <a:solidFill>
                  <a:srgbClr val="5E96C5"/>
                </a:solidFill>
                <a:latin typeface="Lato Bold Bold"/>
              </a:rPr>
              <a:t>notre</a:t>
            </a:r>
            <a:r>
              <a:rPr lang="en-US" sz="2933" dirty="0">
                <a:solidFill>
                  <a:srgbClr val="5E96C5"/>
                </a:solidFill>
                <a:latin typeface="Lato Bold Bold"/>
              </a:rPr>
              <a:t> </a:t>
            </a:r>
            <a:r>
              <a:rPr lang="en-US" sz="2933" dirty="0" err="1">
                <a:solidFill>
                  <a:srgbClr val="5E96C5"/>
                </a:solidFill>
                <a:latin typeface="Lato Bold Bold"/>
              </a:rPr>
              <a:t>société</a:t>
            </a:r>
            <a:r>
              <a:rPr lang="en-US" sz="2933" dirty="0">
                <a:solidFill>
                  <a:srgbClr val="5E96C5"/>
                </a:solidFill>
                <a:latin typeface="Lato Bold Bold"/>
              </a:rPr>
              <a:t> en transition</a:t>
            </a:r>
          </a:p>
        </p:txBody>
      </p:sp>
      <p:sp>
        <p:nvSpPr>
          <p:cNvPr id="5" name="TextBox 16">
            <a:extLst>
              <a:ext uri="{FF2B5EF4-FFF2-40B4-BE49-F238E27FC236}">
                <a16:creationId xmlns:a16="http://schemas.microsoft.com/office/drawing/2014/main" id="{5F70BBC5-7CED-ED9A-86C6-A88AA94FA4BF}"/>
              </a:ext>
            </a:extLst>
          </p:cNvPr>
          <p:cNvSpPr txBox="1"/>
          <p:nvPr/>
        </p:nvSpPr>
        <p:spPr>
          <a:xfrm>
            <a:off x="528089" y="2267745"/>
            <a:ext cx="10820399" cy="2297104"/>
          </a:xfrm>
          <a:prstGeom prst="rect">
            <a:avLst/>
          </a:prstGeom>
        </p:spPr>
        <p:txBody>
          <a:bodyPr wrap="square" lIns="0" tIns="0" rIns="0" bIns="0" rtlCol="0" anchor="t">
            <a:spAutoFit/>
          </a:bodyPr>
          <a:lstStyle/>
          <a:p>
            <a:pPr marL="381019" indent="-381019" defTabSz="609630">
              <a:lnSpc>
                <a:spcPts val="2613"/>
              </a:lnSpc>
              <a:buFont typeface="Arial" panose="020B0604020202020204" pitchFamily="34" charset="0"/>
              <a:buChar char="•"/>
            </a:pPr>
            <a:r>
              <a:rPr lang="fr-BE" sz="2400" dirty="0">
                <a:solidFill>
                  <a:srgbClr val="192E67"/>
                </a:solidFill>
                <a:latin typeface="Lato Italics"/>
                <a:cs typeface="Calibri" panose="020F0502020204030204" pitchFamily="34" charset="0"/>
              </a:rPr>
              <a:t>25% des jeunes ne savent pas si leur organisation en fait assez en la matière </a:t>
            </a:r>
          </a:p>
          <a:p>
            <a:pPr marL="381019" indent="-381019" defTabSz="609630">
              <a:lnSpc>
                <a:spcPts val="2613"/>
              </a:lnSpc>
              <a:buFont typeface="Arial" panose="020B0604020202020204" pitchFamily="34" charset="0"/>
              <a:buChar char="•"/>
            </a:pPr>
            <a:r>
              <a:rPr lang="fr-BE" sz="2400" dirty="0">
                <a:solidFill>
                  <a:srgbClr val="192E67"/>
                </a:solidFill>
                <a:latin typeface="Lato Italics"/>
                <a:cs typeface="Calibri" panose="020F0502020204030204" pitchFamily="34" charset="0"/>
              </a:rPr>
              <a:t>Aspects sociaux largement mis en avant </a:t>
            </a:r>
          </a:p>
          <a:p>
            <a:pPr marL="381019" indent="-381019" defTabSz="609630">
              <a:lnSpc>
                <a:spcPts val="2613"/>
              </a:lnSpc>
              <a:buFont typeface="Arial" panose="020B0604020202020204" pitchFamily="34" charset="0"/>
              <a:buChar char="•"/>
            </a:pPr>
            <a:r>
              <a:rPr lang="fr-BE" sz="2400" dirty="0">
                <a:solidFill>
                  <a:srgbClr val="192E67"/>
                </a:solidFill>
                <a:latin typeface="Lato Italics"/>
                <a:cs typeface="Calibri" panose="020F0502020204030204" pitchFamily="34" charset="0"/>
              </a:rPr>
              <a:t>Importance de la soutenabilité du travail (// Hausse des burnouts, du malaise au travail) </a:t>
            </a:r>
          </a:p>
          <a:p>
            <a:pPr marL="381019" indent="-381019" defTabSz="609630">
              <a:lnSpc>
                <a:spcPts val="2613"/>
              </a:lnSpc>
              <a:buFont typeface="Arial" panose="020B0604020202020204" pitchFamily="34" charset="0"/>
              <a:buChar char="•"/>
            </a:pPr>
            <a:r>
              <a:rPr lang="fr-BE" sz="2400" dirty="0">
                <a:solidFill>
                  <a:srgbClr val="192E67"/>
                </a:solidFill>
                <a:latin typeface="Lato Italics"/>
                <a:cs typeface="Calibri" panose="020F0502020204030204" pitchFamily="34" charset="0"/>
              </a:rPr>
              <a:t>Témoigne peut-être d’une forme de perdition dans ces enjeux </a:t>
            </a:r>
            <a:endParaRPr lang="fr-BE" sz="1600" dirty="0">
              <a:solidFill>
                <a:srgbClr val="192E67"/>
              </a:solidFill>
              <a:latin typeface="Lato Italics"/>
              <a:cs typeface="Calibri" panose="020F0502020204030204" pitchFamily="34" charset="0"/>
            </a:endParaRPr>
          </a:p>
          <a:p>
            <a:pPr defTabSz="609630">
              <a:lnSpc>
                <a:spcPts val="2613"/>
              </a:lnSpc>
            </a:pPr>
            <a:endParaRPr lang="fr-BE" sz="2400" dirty="0">
              <a:solidFill>
                <a:srgbClr val="192E67"/>
              </a:solidFill>
              <a:latin typeface="Lato Italics"/>
              <a:cs typeface="Calibri" panose="020F0502020204030204" pitchFamily="34" charset="0"/>
            </a:endParaRPr>
          </a:p>
          <a:p>
            <a:pPr defTabSz="609630">
              <a:lnSpc>
                <a:spcPts val="2613"/>
              </a:lnSpc>
            </a:pPr>
            <a:endParaRPr lang="fr-BE" sz="1600" dirty="0">
              <a:solidFill>
                <a:srgbClr val="192E67"/>
              </a:solidFill>
              <a:latin typeface="Lato Italics"/>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08E9613-D7FF-4F99-B620-B8D3F0DED68B}"/>
              </a:ext>
            </a:extLst>
          </p:cNvPr>
          <p:cNvSpPr>
            <a:spLocks noGrp="1"/>
          </p:cNvSpPr>
          <p:nvPr>
            <p:ph type="body" sz="quarter" idx="10"/>
          </p:nvPr>
        </p:nvSpPr>
        <p:spPr>
          <a:xfrm>
            <a:off x="691819" y="1076739"/>
            <a:ext cx="8691034" cy="1986916"/>
          </a:xfrm>
        </p:spPr>
        <p:txBody>
          <a:bodyPr/>
          <a:lstStyle/>
          <a:p>
            <a:pPr marL="342900" indent="-342900">
              <a:lnSpc>
                <a:spcPct val="150000"/>
              </a:lnSpc>
              <a:buFont typeface="Arial" panose="020B0604020202020204" pitchFamily="34" charset="0"/>
              <a:buChar char="•"/>
            </a:pPr>
            <a:r>
              <a:rPr lang="fr-BE" sz="2000" b="0" dirty="0">
                <a:solidFill>
                  <a:srgbClr val="002060"/>
                </a:solidFill>
              </a:rPr>
              <a:t>Les entreprises font face à de nouveaux défis pour recruter</a:t>
            </a:r>
          </a:p>
          <a:p>
            <a:pPr marL="342900" indent="-342900">
              <a:lnSpc>
                <a:spcPct val="150000"/>
              </a:lnSpc>
              <a:buFont typeface="Arial" panose="020B0604020202020204" pitchFamily="34" charset="0"/>
              <a:buChar char="•"/>
            </a:pPr>
            <a:r>
              <a:rPr lang="fr-BE" sz="2000" b="0" dirty="0">
                <a:solidFill>
                  <a:srgbClr val="002060"/>
                </a:solidFill>
              </a:rPr>
              <a:t>Quelle proposition d’employeur offrir pour attirer et conserver les talents? </a:t>
            </a:r>
          </a:p>
          <a:p>
            <a:pPr marL="666746" lvl="1" indent="-342900">
              <a:lnSpc>
                <a:spcPct val="150000"/>
              </a:lnSpc>
              <a:buFont typeface="Arial" panose="020B0604020202020204" pitchFamily="34" charset="0"/>
              <a:buChar char="•"/>
            </a:pPr>
            <a:r>
              <a:rPr lang="fr-BE" sz="1520" dirty="0">
                <a:solidFill>
                  <a:srgbClr val="002060"/>
                </a:solidFill>
              </a:rPr>
              <a:t>Revoir l’ensemble du processus de recrutement qui doit tendre vers l’immédiateté</a:t>
            </a:r>
          </a:p>
          <a:p>
            <a:pPr marL="666746" lvl="1" indent="-342900">
              <a:lnSpc>
                <a:spcPct val="150000"/>
              </a:lnSpc>
              <a:buFont typeface="Arial" panose="020B0604020202020204" pitchFamily="34" charset="0"/>
              <a:buChar char="•"/>
            </a:pPr>
            <a:r>
              <a:rPr lang="fr-BE" sz="1520" b="0" dirty="0">
                <a:solidFill>
                  <a:srgbClr val="002060"/>
                </a:solidFill>
              </a:rPr>
              <a:t>Miser sur des compétences plus qu’un diplôme</a:t>
            </a:r>
          </a:p>
          <a:p>
            <a:pPr marL="666746" lvl="1" indent="-342900">
              <a:lnSpc>
                <a:spcPct val="150000"/>
              </a:lnSpc>
              <a:buFont typeface="Arial" panose="020B0604020202020204" pitchFamily="34" charset="0"/>
              <a:buChar char="•"/>
            </a:pPr>
            <a:r>
              <a:rPr lang="fr-BE" sz="1520" dirty="0">
                <a:solidFill>
                  <a:srgbClr val="002060"/>
                </a:solidFill>
              </a:rPr>
              <a:t>Elargir le package salarial avec de nouvelles alternatives en étant créatif et ingénieux dans l’offre</a:t>
            </a:r>
          </a:p>
          <a:p>
            <a:pPr marL="666746" lvl="1" indent="-342900">
              <a:lnSpc>
                <a:spcPct val="150000"/>
              </a:lnSpc>
              <a:buFont typeface="Arial" panose="020B0604020202020204" pitchFamily="34" charset="0"/>
              <a:buChar char="•"/>
            </a:pPr>
            <a:r>
              <a:rPr lang="fr-BE" sz="1520" dirty="0">
                <a:solidFill>
                  <a:srgbClr val="002060"/>
                </a:solidFill>
              </a:rPr>
              <a:t>Flexibilité indispensable en termes d’horaires et de localisation géographique</a:t>
            </a:r>
          </a:p>
          <a:p>
            <a:pPr marL="666746" lvl="1" indent="-342900">
              <a:lnSpc>
                <a:spcPct val="150000"/>
              </a:lnSpc>
              <a:buFont typeface="Arial" panose="020B0604020202020204" pitchFamily="34" charset="0"/>
              <a:buChar char="•"/>
            </a:pPr>
            <a:r>
              <a:rPr lang="fr-BE" sz="1520" dirty="0">
                <a:solidFill>
                  <a:srgbClr val="002060"/>
                </a:solidFill>
              </a:rPr>
              <a:t>Le hard est un acquis notamment au niveau du salaire et des jours de congé</a:t>
            </a:r>
          </a:p>
          <a:p>
            <a:pPr marL="666746" lvl="1" indent="-342900">
              <a:lnSpc>
                <a:spcPct val="150000"/>
              </a:lnSpc>
              <a:buFont typeface="Arial" panose="020B0604020202020204" pitchFamily="34" charset="0"/>
              <a:buChar char="•"/>
            </a:pPr>
            <a:r>
              <a:rPr lang="fr-BE" sz="1520" b="0" dirty="0">
                <a:solidFill>
                  <a:srgbClr val="002060"/>
                </a:solidFill>
              </a:rPr>
              <a:t>L’offre de l’employeur doit être conforme avec la réalité</a:t>
            </a:r>
          </a:p>
          <a:p>
            <a:pPr marL="666746" lvl="1" indent="-342900">
              <a:lnSpc>
                <a:spcPct val="150000"/>
              </a:lnSpc>
              <a:buFont typeface="Arial" panose="020B0604020202020204" pitchFamily="34" charset="0"/>
              <a:buChar char="•"/>
            </a:pPr>
            <a:r>
              <a:rPr lang="fr-BE" sz="1520" dirty="0">
                <a:solidFill>
                  <a:srgbClr val="002060"/>
                </a:solidFill>
              </a:rPr>
              <a:t>Le modèle de leadership doit s’accorder aux nouvelles attentes des jeunes (confiance, dynamique participative, responsabilisation et culture du feedback) </a:t>
            </a:r>
            <a:endParaRPr lang="fr-BE" sz="1520" b="0" dirty="0">
              <a:solidFill>
                <a:srgbClr val="002060"/>
              </a:solidFill>
            </a:endParaRPr>
          </a:p>
          <a:p>
            <a:pPr marL="342900" indent="-342900">
              <a:lnSpc>
                <a:spcPct val="150000"/>
              </a:lnSpc>
              <a:buFont typeface="Arial" panose="020B0604020202020204" pitchFamily="34" charset="0"/>
              <a:buChar char="•"/>
            </a:pPr>
            <a:endParaRPr lang="fr-BE" dirty="0"/>
          </a:p>
        </p:txBody>
      </p:sp>
      <p:sp>
        <p:nvSpPr>
          <p:cNvPr id="4" name="Titre 3">
            <a:extLst>
              <a:ext uri="{FF2B5EF4-FFF2-40B4-BE49-F238E27FC236}">
                <a16:creationId xmlns:a16="http://schemas.microsoft.com/office/drawing/2014/main" id="{983C4BE9-C5E2-4324-8E66-E6734D544082}"/>
              </a:ext>
            </a:extLst>
          </p:cNvPr>
          <p:cNvSpPr txBox="1">
            <a:spLocks/>
          </p:cNvSpPr>
          <p:nvPr/>
        </p:nvSpPr>
        <p:spPr>
          <a:xfrm>
            <a:off x="691819" y="356659"/>
            <a:ext cx="11304104" cy="720080"/>
          </a:xfrm>
          <a:prstGeom prst="rect">
            <a:avLst/>
          </a:prstGeom>
        </p:spPr>
        <p:txBody>
          <a:bodyPr>
            <a:noAutofit/>
          </a:bodyPr>
          <a:lstStyle>
            <a:lvl1pPr algn="l" defTabSz="457200" rtl="0" eaLnBrk="1" latinLnBrk="0" hangingPunct="1">
              <a:spcBef>
                <a:spcPct val="0"/>
              </a:spcBef>
              <a:buNone/>
              <a:defRPr sz="2000" b="1" kern="1200"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lang="fr-BE" sz="3360" dirty="0">
                <a:solidFill>
                  <a:srgbClr val="0097DB"/>
                </a:solidFill>
                <a:latin typeface="Gilroy Bold" pitchFamily="2" charset="77"/>
              </a:rPr>
              <a:t>Les jeunes ont-ils gagné la guerre des talents ?  </a:t>
            </a:r>
            <a:br>
              <a:rPr kumimoji="0" lang="fr-BE" sz="2667"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rPr>
            </a:br>
            <a:endParaRPr kumimoji="0" lang="fr-BE" sz="2667"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4930466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Merci de votre attention!</a:t>
            </a:r>
          </a:p>
        </p:txBody>
      </p:sp>
    </p:spTree>
    <p:extLst>
      <p:ext uri="{BB962C8B-B14F-4D97-AF65-F5344CB8AC3E}">
        <p14:creationId xmlns:p14="http://schemas.microsoft.com/office/powerpoint/2010/main" val="87957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Description de l’échantillon</a:t>
            </a:r>
            <a:br>
              <a:rPr lang="fr-BE" dirty="0"/>
            </a:br>
            <a:endParaRPr lang="fr-BE" dirty="0"/>
          </a:p>
        </p:txBody>
      </p:sp>
    </p:spTree>
    <p:extLst>
      <p:ext uri="{BB962C8B-B14F-4D97-AF65-F5344CB8AC3E}">
        <p14:creationId xmlns:p14="http://schemas.microsoft.com/office/powerpoint/2010/main" val="364201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18">
            <a:extLst>
              <a:ext uri="{FF2B5EF4-FFF2-40B4-BE49-F238E27FC236}">
                <a16:creationId xmlns:a16="http://schemas.microsoft.com/office/drawing/2014/main" id="{2CF4803F-5B38-44AE-A5D0-6D2387FF764A}"/>
              </a:ext>
            </a:extLst>
          </p:cNvPr>
          <p:cNvGraphicFramePr/>
          <p:nvPr/>
        </p:nvGraphicFramePr>
        <p:xfrm>
          <a:off x="3762652" y="1940606"/>
          <a:ext cx="7842629" cy="436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6</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14" name="Titre 13">
            <a:extLst>
              <a:ext uri="{FF2B5EF4-FFF2-40B4-BE49-F238E27FC236}">
                <a16:creationId xmlns:a16="http://schemas.microsoft.com/office/drawing/2014/main" id="{4353E4C8-F8AE-4E8C-B51E-CFA34C798C6A}"/>
              </a:ext>
            </a:extLst>
          </p:cNvPr>
          <p:cNvSpPr>
            <a:spLocks noGrp="1"/>
          </p:cNvSpPr>
          <p:nvPr>
            <p:ph type="title"/>
          </p:nvPr>
        </p:nvSpPr>
        <p:spPr>
          <a:solidFill>
            <a:schemeClr val="bg1"/>
          </a:solidFill>
        </p:spPr>
        <p:txBody>
          <a:bodyPr/>
          <a:lstStyle/>
          <a:p>
            <a:r>
              <a:rPr lang="fr-FR" sz="2400" dirty="0">
                <a:latin typeface="+mj-lt"/>
              </a:rPr>
              <a:t>Avez-vous</a:t>
            </a:r>
            <a:r>
              <a:rPr lang="fr-FR" sz="2400" dirty="0"/>
              <a:t> un travail ?</a:t>
            </a:r>
            <a:endParaRPr lang="fr-BE" sz="2400" dirty="0"/>
          </a:p>
        </p:txBody>
      </p:sp>
      <p:sp>
        <p:nvSpPr>
          <p:cNvPr id="11" name="ZoneTexte 10">
            <a:extLst>
              <a:ext uri="{FF2B5EF4-FFF2-40B4-BE49-F238E27FC236}">
                <a16:creationId xmlns:a16="http://schemas.microsoft.com/office/drawing/2014/main" id="{27E3757C-81CF-4322-8A5B-95C3D41B5921}"/>
              </a:ext>
            </a:extLst>
          </p:cNvPr>
          <p:cNvSpPr txBox="1"/>
          <p:nvPr/>
        </p:nvSpPr>
        <p:spPr>
          <a:xfrm>
            <a:off x="5520704" y="1"/>
            <a:ext cx="1152128" cy="46166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9" name="ZoneTexte 28">
            <a:extLst>
              <a:ext uri="{FF2B5EF4-FFF2-40B4-BE49-F238E27FC236}">
                <a16:creationId xmlns:a16="http://schemas.microsoft.com/office/drawing/2014/main" id="{9B8347EF-3F43-4D45-8CC6-6AC70DC199D5}"/>
              </a:ext>
            </a:extLst>
          </p:cNvPr>
          <p:cNvSpPr txBox="1"/>
          <p:nvPr/>
        </p:nvSpPr>
        <p:spPr>
          <a:xfrm>
            <a:off x="3023660" y="4076296"/>
            <a:ext cx="3264361" cy="66697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1F497D"/>
                </a:solidFill>
                <a:effectLst/>
                <a:uLnTx/>
                <a:uFillTx/>
                <a:latin typeface="Gilroy Bold"/>
                <a:ea typeface="Verdana" panose="020B0604030504040204" pitchFamily="34" charset="0"/>
                <a:cs typeface="Arial" charset="0"/>
              </a:rPr>
              <a:t>Non, je suis à la recherche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1F497D"/>
                </a:solidFill>
                <a:effectLst/>
                <a:uLnTx/>
                <a:uFillTx/>
                <a:latin typeface="Gilroy Bold"/>
                <a:ea typeface="Verdana" panose="020B0604030504040204" pitchFamily="34" charset="0"/>
                <a:cs typeface="Arial" charset="0"/>
              </a:rPr>
              <a:t>d’un emploi</a:t>
            </a:r>
            <a:r>
              <a:rPr kumimoji="0" lang="fr-FR" sz="1867" b="1"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Arial" charset="0"/>
              </a:rPr>
              <a:t> </a:t>
            </a:r>
          </a:p>
        </p:txBody>
      </p:sp>
      <p:sp>
        <p:nvSpPr>
          <p:cNvPr id="30" name="ZoneTexte 29">
            <a:extLst>
              <a:ext uri="{FF2B5EF4-FFF2-40B4-BE49-F238E27FC236}">
                <a16:creationId xmlns:a16="http://schemas.microsoft.com/office/drawing/2014/main" id="{C4DEACB0-1857-48F6-9B77-1CCF4F8D3C49}"/>
              </a:ext>
            </a:extLst>
          </p:cNvPr>
          <p:cNvSpPr txBox="1"/>
          <p:nvPr/>
        </p:nvSpPr>
        <p:spPr>
          <a:xfrm>
            <a:off x="9072331" y="3429000"/>
            <a:ext cx="1004931" cy="37965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00AEEF"/>
                </a:solidFill>
                <a:effectLst/>
                <a:uLnTx/>
                <a:uFillTx/>
                <a:latin typeface="Verdana" panose="020B0604030504040204" pitchFamily="34" charset="0"/>
                <a:ea typeface="Verdana" panose="020B0604030504040204" pitchFamily="34" charset="0"/>
                <a:cs typeface="Arial" charset="0"/>
              </a:rPr>
              <a:t>OUI</a:t>
            </a:r>
          </a:p>
        </p:txBody>
      </p:sp>
      <p:sp>
        <p:nvSpPr>
          <p:cNvPr id="16" name="ZoneTexte 28">
            <a:extLst>
              <a:ext uri="{FF2B5EF4-FFF2-40B4-BE49-F238E27FC236}">
                <a16:creationId xmlns:a16="http://schemas.microsoft.com/office/drawing/2014/main" id="{B4A081C1-2E67-4FE2-A8D0-5B193D6628C3}"/>
              </a:ext>
            </a:extLst>
          </p:cNvPr>
          <p:cNvSpPr txBox="1"/>
          <p:nvPr/>
        </p:nvSpPr>
        <p:spPr>
          <a:xfrm>
            <a:off x="3161810" y="2636136"/>
            <a:ext cx="3341871" cy="66697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prstClr val="white">
                    <a:lumMod val="65000"/>
                  </a:prstClr>
                </a:solidFill>
                <a:effectLst/>
                <a:uLnTx/>
                <a:uFillTx/>
                <a:latin typeface="Gilroy Bold"/>
                <a:ea typeface="Verdana" panose="020B0604030504040204" pitchFamily="34" charset="0"/>
                <a:cs typeface="Arial" charset="0"/>
              </a:rPr>
              <a:t>Non, je suis à la recherche de mon </a:t>
            </a:r>
            <a:r>
              <a:rPr kumimoji="0" lang="fr-FR" sz="1867" b="1" i="0" u="sng" strike="noStrike" kern="1200" cap="none" spc="0" normalizeH="0" baseline="0" noProof="0" dirty="0">
                <a:ln>
                  <a:noFill/>
                </a:ln>
                <a:solidFill>
                  <a:prstClr val="white">
                    <a:lumMod val="65000"/>
                  </a:prstClr>
                </a:solidFill>
                <a:effectLst/>
                <a:uLnTx/>
                <a:uFillTx/>
                <a:latin typeface="Gilroy Bold"/>
                <a:ea typeface="Verdana" panose="020B0604030504040204" pitchFamily="34" charset="0"/>
                <a:cs typeface="Arial" charset="0"/>
              </a:rPr>
              <a:t>premier</a:t>
            </a:r>
            <a:r>
              <a:rPr kumimoji="0" lang="fr-FR" sz="1867" b="1" i="0" u="none" strike="noStrike" kern="1200" cap="none" spc="0" normalizeH="0" baseline="0" noProof="0" dirty="0">
                <a:ln>
                  <a:noFill/>
                </a:ln>
                <a:solidFill>
                  <a:prstClr val="white">
                    <a:lumMod val="65000"/>
                  </a:prstClr>
                </a:solidFill>
                <a:effectLst/>
                <a:uLnTx/>
                <a:uFillTx/>
                <a:latin typeface="Gilroy Bold"/>
                <a:ea typeface="Verdana" panose="020B0604030504040204" pitchFamily="34" charset="0"/>
                <a:cs typeface="Arial" charset="0"/>
              </a:rPr>
              <a:t> emploi</a:t>
            </a:r>
          </a:p>
        </p:txBody>
      </p:sp>
      <p:sp>
        <p:nvSpPr>
          <p:cNvPr id="13" name="Accolade fermante 12">
            <a:extLst>
              <a:ext uri="{FF2B5EF4-FFF2-40B4-BE49-F238E27FC236}">
                <a16:creationId xmlns:a16="http://schemas.microsoft.com/office/drawing/2014/main" id="{3EBBBF77-AD63-496F-AE6B-CFABA1F40261}"/>
              </a:ext>
            </a:extLst>
          </p:cNvPr>
          <p:cNvSpPr/>
          <p:nvPr/>
        </p:nvSpPr>
        <p:spPr>
          <a:xfrm rot="10800000">
            <a:off x="2861366" y="2558910"/>
            <a:ext cx="465851" cy="2496000"/>
          </a:xfrm>
          <a:prstGeom prst="rightBrace">
            <a:avLst/>
          </a:prstGeom>
          <a:ln>
            <a:solidFill>
              <a:srgbClr val="14B2E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AEEF"/>
              </a:solidFill>
              <a:effectLst/>
              <a:uLnTx/>
              <a:uFillTx/>
              <a:latin typeface="Calibri"/>
              <a:ea typeface="+mn-ea"/>
              <a:cs typeface="+mn-cs"/>
            </a:endParaRPr>
          </a:p>
        </p:txBody>
      </p:sp>
      <p:sp>
        <p:nvSpPr>
          <p:cNvPr id="17" name="ZoneTexte 29">
            <a:extLst>
              <a:ext uri="{FF2B5EF4-FFF2-40B4-BE49-F238E27FC236}">
                <a16:creationId xmlns:a16="http://schemas.microsoft.com/office/drawing/2014/main" id="{29586870-257B-4355-910A-71E1C455A5DC}"/>
              </a:ext>
            </a:extLst>
          </p:cNvPr>
          <p:cNvSpPr txBox="1"/>
          <p:nvPr/>
        </p:nvSpPr>
        <p:spPr>
          <a:xfrm>
            <a:off x="705733" y="3329760"/>
            <a:ext cx="2125905" cy="95430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867" b="1" i="0" u="none" strike="noStrike" kern="1200" cap="none" spc="0" normalizeH="0" baseline="0" noProof="0" dirty="0">
                <a:ln>
                  <a:noFill/>
                </a:ln>
                <a:solidFill>
                  <a:srgbClr val="00AEEF"/>
                </a:solidFill>
                <a:effectLst/>
                <a:uLnTx/>
                <a:uFillTx/>
                <a:latin typeface="Gilroy Bold"/>
                <a:ea typeface="Verdana" panose="020B0604030504040204" pitchFamily="34" charset="0"/>
                <a:cs typeface="Arial" charset="0"/>
              </a:rPr>
              <a:t>11% sont à la recherche d’un emploi</a:t>
            </a:r>
          </a:p>
        </p:txBody>
      </p:sp>
      <p:sp>
        <p:nvSpPr>
          <p:cNvPr id="18" name="Text Placeholder 3">
            <a:extLst>
              <a:ext uri="{FF2B5EF4-FFF2-40B4-BE49-F238E27FC236}">
                <a16:creationId xmlns:a16="http://schemas.microsoft.com/office/drawing/2014/main" id="{81D39169-13A2-45A1-A07D-798FC51EBCCB}"/>
              </a:ext>
            </a:extLst>
          </p:cNvPr>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Tree>
    <p:extLst>
      <p:ext uri="{BB962C8B-B14F-4D97-AF65-F5344CB8AC3E}">
        <p14:creationId xmlns:p14="http://schemas.microsoft.com/office/powerpoint/2010/main" val="334833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7</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idx="4294967295"/>
          </p:nvPr>
        </p:nvSpPr>
        <p:spPr>
          <a:xfrm>
            <a:off x="713556" y="389418"/>
            <a:ext cx="10804525" cy="720725"/>
          </a:xfrm>
        </p:spPr>
        <p:txBody>
          <a:bodyPr/>
          <a:lstStyle/>
          <a:p>
            <a:pPr defTabSz="609585">
              <a:lnSpc>
                <a:spcPct val="100000"/>
              </a:lnSpc>
              <a:defRPr/>
            </a:pPr>
            <a:r>
              <a:rPr lang="fr-FR" sz="2400" dirty="0"/>
              <a:t>Quel est votre statut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Total (n=754)</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819" y="1126376"/>
            <a:ext cx="10848000" cy="420564"/>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Un jeune actif sur 2 est employé et près d’1 sur 5 est ouvrier.</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46166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255227" y="1705781"/>
          <a:ext cx="9932777" cy="4425391"/>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a:extLst>
              <a:ext uri="{FF2B5EF4-FFF2-40B4-BE49-F238E27FC236}">
                <a16:creationId xmlns:a16="http://schemas.microsoft.com/office/drawing/2014/main" id="{B597C764-BB4E-9F3C-9DC8-9B6C90B066A2}"/>
              </a:ext>
            </a:extLst>
          </p:cNvPr>
          <p:cNvGrpSpPr/>
          <p:nvPr/>
        </p:nvGrpSpPr>
        <p:grpSpPr>
          <a:xfrm>
            <a:off x="7440149" y="6501329"/>
            <a:ext cx="3893267" cy="235897"/>
            <a:chOff x="5580112" y="4876006"/>
            <a:chExt cx="2919950" cy="176923"/>
          </a:xfrm>
        </p:grpSpPr>
        <p:sp>
          <p:nvSpPr>
            <p:cNvPr id="8" name="TextBox 54">
              <a:extLst>
                <a:ext uri="{FF2B5EF4-FFF2-40B4-BE49-F238E27FC236}">
                  <a16:creationId xmlns:a16="http://schemas.microsoft.com/office/drawing/2014/main" id="{A99EDC3F-3CB1-8E84-242E-F494A7AB695A}"/>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9" name="Group 8">
              <a:extLst>
                <a:ext uri="{FF2B5EF4-FFF2-40B4-BE49-F238E27FC236}">
                  <a16:creationId xmlns:a16="http://schemas.microsoft.com/office/drawing/2014/main" id="{404DE40F-CC7E-D842-F93E-7340439283F9}"/>
                </a:ext>
              </a:extLst>
            </p:cNvPr>
            <p:cNvGrpSpPr/>
            <p:nvPr/>
          </p:nvGrpSpPr>
          <p:grpSpPr>
            <a:xfrm>
              <a:off x="5580112" y="4922512"/>
              <a:ext cx="118976" cy="118976"/>
              <a:chOff x="3731385" y="5389270"/>
              <a:chExt cx="162000" cy="162000"/>
            </a:xfrm>
          </p:grpSpPr>
          <p:sp>
            <p:nvSpPr>
              <p:cNvPr id="19" name="Oval 18">
                <a:extLst>
                  <a:ext uri="{FF2B5EF4-FFF2-40B4-BE49-F238E27FC236}">
                    <a16:creationId xmlns:a16="http://schemas.microsoft.com/office/drawing/2014/main" id="{1A796F2A-AEB4-67E8-79BE-6957A8B17283}"/>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0" name="Arrow: Right 19">
                <a:extLst>
                  <a:ext uri="{FF2B5EF4-FFF2-40B4-BE49-F238E27FC236}">
                    <a16:creationId xmlns:a16="http://schemas.microsoft.com/office/drawing/2014/main" id="{9DE377A4-364B-996E-ADC0-05EBA8B2D71A}"/>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12" name="Group 11">
              <a:extLst>
                <a:ext uri="{FF2B5EF4-FFF2-40B4-BE49-F238E27FC236}">
                  <a16:creationId xmlns:a16="http://schemas.microsoft.com/office/drawing/2014/main" id="{797FB68E-BE6E-F6D5-A7BB-BFD6925A0FF7}"/>
                </a:ext>
              </a:extLst>
            </p:cNvPr>
            <p:cNvGrpSpPr/>
            <p:nvPr/>
          </p:nvGrpSpPr>
          <p:grpSpPr>
            <a:xfrm>
              <a:off x="6979382" y="4922511"/>
              <a:ext cx="118976" cy="118976"/>
              <a:chOff x="4954811" y="5389269"/>
              <a:chExt cx="162000" cy="162000"/>
            </a:xfrm>
          </p:grpSpPr>
          <p:sp>
            <p:nvSpPr>
              <p:cNvPr id="17" name="Oval 16">
                <a:extLst>
                  <a:ext uri="{FF2B5EF4-FFF2-40B4-BE49-F238E27FC236}">
                    <a16:creationId xmlns:a16="http://schemas.microsoft.com/office/drawing/2014/main" id="{560FFEC5-03E4-ECA7-E121-AB641309111E}"/>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18" name="Arrow: Right 17">
                <a:extLst>
                  <a:ext uri="{FF2B5EF4-FFF2-40B4-BE49-F238E27FC236}">
                    <a16:creationId xmlns:a16="http://schemas.microsoft.com/office/drawing/2014/main" id="{635CC632-6789-7869-5020-C0DDC3B0B021}"/>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3" name="TextBox 66">
              <a:extLst>
                <a:ext uri="{FF2B5EF4-FFF2-40B4-BE49-F238E27FC236}">
                  <a16:creationId xmlns:a16="http://schemas.microsoft.com/office/drawing/2014/main" id="{22CE3CF2-782C-DE6C-D172-88CA383210D2}"/>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grpSp>
        <p:nvGrpSpPr>
          <p:cNvPr id="27" name="Group 26">
            <a:extLst>
              <a:ext uri="{FF2B5EF4-FFF2-40B4-BE49-F238E27FC236}">
                <a16:creationId xmlns:a16="http://schemas.microsoft.com/office/drawing/2014/main" id="{D8116188-8A92-FC9E-5041-A02CA3EFD532}"/>
              </a:ext>
            </a:extLst>
          </p:cNvPr>
          <p:cNvGrpSpPr/>
          <p:nvPr/>
        </p:nvGrpSpPr>
        <p:grpSpPr>
          <a:xfrm>
            <a:off x="5711957" y="4551747"/>
            <a:ext cx="158635" cy="158635"/>
            <a:chOff x="5436096" y="4136628"/>
            <a:chExt cx="118976" cy="118976"/>
          </a:xfrm>
        </p:grpSpPr>
        <p:sp>
          <p:nvSpPr>
            <p:cNvPr id="25" name="Oval 24">
              <a:extLst>
                <a:ext uri="{FF2B5EF4-FFF2-40B4-BE49-F238E27FC236}">
                  <a16:creationId xmlns:a16="http://schemas.microsoft.com/office/drawing/2014/main" id="{0BA5DEEA-49B7-1B7F-0338-36D9A12238FD}"/>
                </a:ext>
              </a:extLst>
            </p:cNvPr>
            <p:cNvSpPr/>
            <p:nvPr/>
          </p:nvSpPr>
          <p:spPr>
            <a:xfrm>
              <a:off x="5436096" y="4136628"/>
              <a:ext cx="118976" cy="118976"/>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6" name="Arrow: Right 25">
              <a:extLst>
                <a:ext uri="{FF2B5EF4-FFF2-40B4-BE49-F238E27FC236}">
                  <a16:creationId xmlns:a16="http://schemas.microsoft.com/office/drawing/2014/main" id="{693BD67E-922E-ABB3-D914-BA0EF3DCDA0B}"/>
                </a:ext>
              </a:extLst>
            </p:cNvPr>
            <p:cNvSpPr/>
            <p:nvPr/>
          </p:nvSpPr>
          <p:spPr>
            <a:xfrm rot="18900000">
              <a:off x="5449748" y="4161019"/>
              <a:ext cx="91672" cy="54765"/>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Tree>
    <p:extLst>
      <p:ext uri="{BB962C8B-B14F-4D97-AF65-F5344CB8AC3E}">
        <p14:creationId xmlns:p14="http://schemas.microsoft.com/office/powerpoint/2010/main" val="286468826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85A7CF98-E399-477B-BE0D-02BDC82360BB}" type="slidenum">
              <a:rPr kumimoji="0" lang="nl-BE" sz="720" b="0" i="0" u="none" strike="noStrike" kern="1200" cap="none" spc="0" normalizeH="0" baseline="0" noProof="0">
                <a:ln>
                  <a:noFill/>
                </a:ln>
                <a:solidFill>
                  <a:prstClr val="black">
                    <a:lumMod val="50000"/>
                    <a:lumOff val="50000"/>
                  </a:prstClr>
                </a:solidFill>
                <a:effectLst/>
                <a:uLnTx/>
                <a:uFillTx/>
                <a:latin typeface="Gilroy Bold" pitchFamily="2" charset="77"/>
                <a:ea typeface="+mn-ea"/>
              </a:rPr>
              <a:pPr marL="0" marR="0" lvl="0" indent="0" algn="l" defTabSz="1219170" rtl="0" eaLnBrk="1" fontAlgn="base" latinLnBrk="0" hangingPunct="1">
                <a:lnSpc>
                  <a:spcPct val="100000"/>
                </a:lnSpc>
                <a:spcBef>
                  <a:spcPct val="0"/>
                </a:spcBef>
                <a:spcAft>
                  <a:spcPct val="0"/>
                </a:spcAft>
                <a:buClrTx/>
                <a:buSzTx/>
                <a:buFontTx/>
                <a:buNone/>
                <a:tabLst/>
                <a:defRPr/>
              </a:pPr>
              <a:t>8</a:t>
            </a:fld>
            <a:endParaRPr kumimoji="0" lang="nl-BE" sz="720" b="0" i="0" u="none" strike="noStrike" kern="1200" cap="none" spc="0" normalizeH="0" baseline="0" noProof="0" dirty="0">
              <a:ln>
                <a:noFill/>
              </a:ln>
              <a:solidFill>
                <a:prstClr val="black">
                  <a:lumMod val="50000"/>
                  <a:lumOff val="50000"/>
                </a:prstClr>
              </a:solidFill>
              <a:effectLst/>
              <a:uLnTx/>
              <a:uFillTx/>
              <a:latin typeface="Gilroy Bold" pitchFamily="2" charset="77"/>
              <a:ea typeface="+mn-ea"/>
            </a:endParaRPr>
          </a:p>
        </p:txBody>
      </p:sp>
      <p:sp>
        <p:nvSpPr>
          <p:cNvPr id="4" name="Titre 3"/>
          <p:cNvSpPr>
            <a:spLocks noGrp="1"/>
          </p:cNvSpPr>
          <p:nvPr>
            <p:ph type="title"/>
          </p:nvPr>
        </p:nvSpPr>
        <p:spPr>
          <a:xfrm>
            <a:off x="691200" y="502420"/>
            <a:ext cx="9716068" cy="442121"/>
          </a:xfrm>
        </p:spPr>
        <p:txBody>
          <a:bodyPr/>
          <a:lstStyle/>
          <a:p>
            <a:pPr defTabSz="609585">
              <a:lnSpc>
                <a:spcPct val="100000"/>
              </a:lnSpc>
              <a:defRPr/>
            </a:pPr>
            <a:r>
              <a:rPr lang="fr-FR" sz="2400" dirty="0"/>
              <a:t>Dans quel milieu professionnel travaillez-vous ?</a:t>
            </a:r>
            <a:endParaRPr lang="fr-BE" dirty="0"/>
          </a:p>
        </p:txBody>
      </p:sp>
      <p:sp>
        <p:nvSpPr>
          <p:cNvPr id="7" name="Text Placeholder 3"/>
          <p:cNvSpPr txBox="1">
            <a:spLocks/>
          </p:cNvSpPr>
          <p:nvPr/>
        </p:nvSpPr>
        <p:spPr>
          <a:xfrm>
            <a:off x="953272" y="6368777"/>
            <a:ext cx="11042651" cy="279527"/>
          </a:xfrm>
          <a:prstGeom prst="rect">
            <a:avLst/>
          </a:prstGeom>
        </p:spPr>
        <p:txBody>
          <a:bodyPr lIns="0" tIns="0" rIns="0" bIns="0" anchor="t" anchorCtr="0">
            <a:noAutofit/>
          </a:bodyPr>
          <a:lstStyle>
            <a:lvl1pPr marL="0" indent="0" algn="l" defTabSz="924282" rtl="0" eaLnBrk="1" latinLnBrk="0" hangingPunct="1">
              <a:lnSpc>
                <a:spcPts val="800"/>
              </a:lnSpc>
              <a:spcBef>
                <a:spcPts val="0"/>
              </a:spcBef>
              <a:spcAft>
                <a:spcPts val="0"/>
              </a:spcAft>
              <a:buFont typeface="Arial" panose="020B0604020202020204" pitchFamily="34" charset="0"/>
              <a:buNone/>
              <a:defRPr sz="700" kern="1200" cap="none" baseline="0">
                <a:solidFill>
                  <a:schemeClr val="tx1">
                    <a:lumMod val="75000"/>
                    <a:lumOff val="25000"/>
                  </a:schemeClr>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32345" rtl="0" eaLnBrk="1" fontAlgn="base" latinLnBrk="0" hangingPunct="1">
              <a:lnSpc>
                <a:spcPts val="1067"/>
              </a:lnSpc>
              <a:spcBef>
                <a:spcPts val="0"/>
              </a:spcBef>
              <a:spcAft>
                <a:spcPts val="0"/>
              </a:spcAft>
              <a:buClrTx/>
              <a:buSzTx/>
              <a:buFont typeface="Arial" panose="020B0604020202020204" pitchFamily="34" charset="0"/>
              <a:buNone/>
              <a:tabLst/>
              <a:defRPr/>
            </a:pPr>
            <a:r>
              <a:rPr kumimoji="0" lang="fr-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Base:	</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Les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répondants</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qui</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ont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un</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a:t>
            </a:r>
            <a:r>
              <a:rPr kumimoji="0" lang="nl-BE" sz="1200" b="0" i="0" u="none" strike="noStrike" kern="1200" cap="none" spc="0" normalizeH="0" baseline="0" noProof="0" dirty="0" err="1">
                <a:ln>
                  <a:noFill/>
                </a:ln>
                <a:solidFill>
                  <a:srgbClr val="0A3365"/>
                </a:solidFill>
                <a:effectLst/>
                <a:uLnTx/>
                <a:uFillTx/>
                <a:latin typeface="Arial" panose="020B0604020202020204" pitchFamily="34" charset="0"/>
                <a:ea typeface="+mn-ea"/>
                <a:cs typeface="Arial" panose="020B0604020202020204" pitchFamily="34" charset="0"/>
              </a:rPr>
              <a:t>travail</a:t>
            </a:r>
            <a:r>
              <a:rPr kumimoji="0" lang="nl-BE" sz="1200" b="0" i="0" u="none" strike="noStrike" kern="1200" cap="none" spc="0" normalizeH="0" baseline="0" noProof="0" dirty="0">
                <a:ln>
                  <a:noFill/>
                </a:ln>
                <a:solidFill>
                  <a:srgbClr val="0A3365"/>
                </a:solidFill>
                <a:effectLst/>
                <a:uLnTx/>
                <a:uFillTx/>
                <a:latin typeface="Arial" panose="020B0604020202020204" pitchFamily="34" charset="0"/>
                <a:ea typeface="+mn-ea"/>
                <a:cs typeface="Arial" panose="020B0604020202020204" pitchFamily="34" charset="0"/>
              </a:rPr>
              <a:t> (n=667)</a:t>
            </a:r>
          </a:p>
        </p:txBody>
      </p:sp>
      <p:sp>
        <p:nvSpPr>
          <p:cNvPr id="10" name="TextBox 1">
            <a:extLst>
              <a:ext uri="{FF2B5EF4-FFF2-40B4-BE49-F238E27FC236}">
                <a16:creationId xmlns:a16="http://schemas.microsoft.com/office/drawing/2014/main" id="{91029E4F-6BB7-4292-83E5-8A4D87F85BAD}"/>
              </a:ext>
            </a:extLst>
          </p:cNvPr>
          <p:cNvSpPr txBox="1"/>
          <p:nvPr/>
        </p:nvSpPr>
        <p:spPr>
          <a:xfrm>
            <a:off x="691200" y="1128001"/>
            <a:ext cx="10848000" cy="748795"/>
          </a:xfrm>
          <a:prstGeom prst="rect">
            <a:avLst/>
          </a:prstGeom>
          <a:noFill/>
          <a:ln>
            <a:solidFill>
              <a:srgbClr val="083060">
                <a:alpha val="98000"/>
              </a:srgbClr>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Les jeunes travaillent avant tout dans la fonction publique, le secteur de la santé ou </a:t>
            </a:r>
            <a:r>
              <a:rPr kumimoji="0" lang="fr-BE" sz="2133" b="0" i="0" u="none" strike="noStrike" kern="1200" cap="none" spc="0" normalizeH="0" baseline="0" noProof="0" dirty="0">
                <a:ln>
                  <a:noFill/>
                </a:ln>
                <a:solidFill>
                  <a:srgbClr val="002060"/>
                </a:solidFill>
                <a:effectLst/>
                <a:uLnTx/>
                <a:uFillTx/>
                <a:latin typeface="Gilroy Bold"/>
                <a:ea typeface="+mn-ea"/>
                <a:cs typeface="+mn-cs"/>
              </a:rPr>
              <a:t>l</a:t>
            </a:r>
            <a:r>
              <a:rPr kumimoji="0" lang="fr-BE" sz="2133" b="0" i="0" u="none" strike="noStrike" kern="1200" cap="none" spc="0" normalizeH="0" baseline="0" noProof="0" dirty="0">
                <a:ln>
                  <a:noFill/>
                </a:ln>
                <a:solidFill>
                  <a:srgbClr val="002060"/>
                </a:solidFill>
                <a:effectLst/>
                <a:uLnTx/>
                <a:uFillTx/>
                <a:latin typeface="Gilroy Bold"/>
                <a:ea typeface="+mn-ea"/>
                <a:cs typeface="Arial" charset="0"/>
              </a:rPr>
              <a:t>e secteur bancaire.</a:t>
            </a:r>
          </a:p>
        </p:txBody>
      </p:sp>
      <p:sp>
        <p:nvSpPr>
          <p:cNvPr id="11" name="ZoneTexte 10">
            <a:extLst>
              <a:ext uri="{FF2B5EF4-FFF2-40B4-BE49-F238E27FC236}">
                <a16:creationId xmlns:a16="http://schemas.microsoft.com/office/drawing/2014/main" id="{2B7FE591-BC38-4552-92B5-119595913893}"/>
              </a:ext>
            </a:extLst>
          </p:cNvPr>
          <p:cNvSpPr txBox="1"/>
          <p:nvPr/>
        </p:nvSpPr>
        <p:spPr>
          <a:xfrm>
            <a:off x="5520704" y="1"/>
            <a:ext cx="1152128" cy="256545"/>
          </a:xfrm>
          <a:prstGeom prst="rect">
            <a:avLst/>
          </a:prstGeom>
          <a:solidFill>
            <a:schemeClr val="bg1"/>
          </a:solid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fr-BE" sz="1067"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22" name="Chart 21">
            <a:extLst>
              <a:ext uri="{FF2B5EF4-FFF2-40B4-BE49-F238E27FC236}">
                <a16:creationId xmlns:a16="http://schemas.microsoft.com/office/drawing/2014/main" id="{4B3411BB-3338-4109-B807-AAA1B76A8D67}"/>
              </a:ext>
            </a:extLst>
          </p:cNvPr>
          <p:cNvGraphicFramePr/>
          <p:nvPr/>
        </p:nvGraphicFramePr>
        <p:xfrm>
          <a:off x="96704" y="1648670"/>
          <a:ext cx="10848000" cy="448584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ADF98F9-20EE-4170-8467-12634AC5DF25}"/>
              </a:ext>
            </a:extLst>
          </p:cNvPr>
          <p:cNvSpPr txBox="1"/>
          <p:nvPr/>
        </p:nvSpPr>
        <p:spPr>
          <a:xfrm>
            <a:off x="7598784" y="5538168"/>
            <a:ext cx="2782116" cy="584968"/>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Logistique</a:t>
            </a:r>
            <a:r>
              <a:rPr kumimoji="0" lang="en-GB" sz="1067"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construction, IT, </a:t>
            </a:r>
            <a:r>
              <a:rPr kumimoji="0" lang="en-GB" sz="1067"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éducation</a:t>
            </a:r>
            <a:r>
              <a:rPr kumimoji="0" lang="en-GB" sz="1067"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commerce, </a:t>
            </a:r>
            <a:r>
              <a:rPr kumimoji="0" lang="en-GB" sz="1067"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juridique</a:t>
            </a:r>
            <a:r>
              <a:rPr kumimoji="0" lang="en-GB" sz="1067"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service à la </a:t>
            </a:r>
            <a:r>
              <a:rPr kumimoji="0" lang="en-GB" sz="1067"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personne</a:t>
            </a:r>
            <a:r>
              <a:rPr kumimoji="0" lang="en-GB" sz="1067"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a:t>
            </a:r>
          </a:p>
        </p:txBody>
      </p:sp>
      <p:grpSp>
        <p:nvGrpSpPr>
          <p:cNvPr id="9" name="Group 8">
            <a:extLst>
              <a:ext uri="{FF2B5EF4-FFF2-40B4-BE49-F238E27FC236}">
                <a16:creationId xmlns:a16="http://schemas.microsoft.com/office/drawing/2014/main" id="{39959456-2C5F-1F4D-8281-413F8230C34E}"/>
              </a:ext>
            </a:extLst>
          </p:cNvPr>
          <p:cNvGrpSpPr/>
          <p:nvPr/>
        </p:nvGrpSpPr>
        <p:grpSpPr>
          <a:xfrm>
            <a:off x="7440149" y="6501329"/>
            <a:ext cx="3893267" cy="235897"/>
            <a:chOff x="5580112" y="4876006"/>
            <a:chExt cx="2919950" cy="176923"/>
          </a:xfrm>
        </p:grpSpPr>
        <p:sp>
          <p:nvSpPr>
            <p:cNvPr id="12" name="TextBox 54">
              <a:extLst>
                <a:ext uri="{FF2B5EF4-FFF2-40B4-BE49-F238E27FC236}">
                  <a16:creationId xmlns:a16="http://schemas.microsoft.com/office/drawing/2014/main" id="{8374ECE7-572D-16CB-949F-BB44ACCD8E6A}"/>
                </a:ext>
              </a:extLst>
            </p:cNvPr>
            <p:cNvSpPr txBox="1">
              <a:spLocks noChangeArrowheads="1"/>
            </p:cNvSpPr>
            <p:nvPr/>
          </p:nvSpPr>
          <p:spPr bwMode="auto">
            <a:xfrm>
              <a:off x="5657812" y="4876006"/>
              <a:ext cx="1434468"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Augmentation significative (95%)</a:t>
              </a:r>
            </a:p>
          </p:txBody>
        </p:sp>
        <p:grpSp>
          <p:nvGrpSpPr>
            <p:cNvPr id="14" name="Group 13">
              <a:extLst>
                <a:ext uri="{FF2B5EF4-FFF2-40B4-BE49-F238E27FC236}">
                  <a16:creationId xmlns:a16="http://schemas.microsoft.com/office/drawing/2014/main" id="{7F46A083-89E8-32AB-4A89-5E5EB37C6406}"/>
                </a:ext>
              </a:extLst>
            </p:cNvPr>
            <p:cNvGrpSpPr/>
            <p:nvPr/>
          </p:nvGrpSpPr>
          <p:grpSpPr>
            <a:xfrm>
              <a:off x="5580112" y="4922512"/>
              <a:ext cx="118976" cy="118976"/>
              <a:chOff x="3731385" y="5389270"/>
              <a:chExt cx="162000" cy="162000"/>
            </a:xfrm>
          </p:grpSpPr>
          <p:sp>
            <p:nvSpPr>
              <p:cNvPr id="21" name="Oval 20">
                <a:extLst>
                  <a:ext uri="{FF2B5EF4-FFF2-40B4-BE49-F238E27FC236}">
                    <a16:creationId xmlns:a16="http://schemas.microsoft.com/office/drawing/2014/main" id="{E900DFD3-A0CF-6CBD-AB11-A15E5E311856}"/>
                  </a:ext>
                </a:extLst>
              </p:cNvPr>
              <p:cNvSpPr/>
              <p:nvPr/>
            </p:nvSpPr>
            <p:spPr>
              <a:xfrm>
                <a:off x="3731385" y="5389270"/>
                <a:ext cx="162000" cy="1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3" name="Arrow: Right 22">
                <a:extLst>
                  <a:ext uri="{FF2B5EF4-FFF2-40B4-BE49-F238E27FC236}">
                    <a16:creationId xmlns:a16="http://schemas.microsoft.com/office/drawing/2014/main" id="{6FDF004F-1BB8-85DC-750D-15D00E735CE5}"/>
                  </a:ext>
                </a:extLst>
              </p:cNvPr>
              <p:cNvSpPr/>
              <p:nvPr/>
            </p:nvSpPr>
            <p:spPr>
              <a:xfrm rot="18900000">
                <a:off x="3749974" y="5432985"/>
                <a:ext cx="124822"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grpSp>
          <p:nvGrpSpPr>
            <p:cNvPr id="17" name="Group 16">
              <a:extLst>
                <a:ext uri="{FF2B5EF4-FFF2-40B4-BE49-F238E27FC236}">
                  <a16:creationId xmlns:a16="http://schemas.microsoft.com/office/drawing/2014/main" id="{D0C919CF-0A19-88A5-4BD5-073736B3BAF5}"/>
                </a:ext>
              </a:extLst>
            </p:cNvPr>
            <p:cNvGrpSpPr/>
            <p:nvPr/>
          </p:nvGrpSpPr>
          <p:grpSpPr>
            <a:xfrm>
              <a:off x="6979382" y="4922511"/>
              <a:ext cx="118976" cy="118976"/>
              <a:chOff x="4954811" y="5389269"/>
              <a:chExt cx="162000" cy="162000"/>
            </a:xfrm>
          </p:grpSpPr>
          <p:sp>
            <p:nvSpPr>
              <p:cNvPr id="19" name="Oval 18">
                <a:extLst>
                  <a:ext uri="{FF2B5EF4-FFF2-40B4-BE49-F238E27FC236}">
                    <a16:creationId xmlns:a16="http://schemas.microsoft.com/office/drawing/2014/main" id="{9DBB7F8C-40D5-B880-CF04-04082C834145}"/>
                  </a:ext>
                </a:extLst>
              </p:cNvPr>
              <p:cNvSpPr/>
              <p:nvPr/>
            </p:nvSpPr>
            <p:spPr>
              <a:xfrm>
                <a:off x="4954811" y="5389269"/>
                <a:ext cx="162000" cy="162000"/>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sp>
            <p:nvSpPr>
              <p:cNvPr id="20" name="Arrow: Right 19">
                <a:extLst>
                  <a:ext uri="{FF2B5EF4-FFF2-40B4-BE49-F238E27FC236}">
                    <a16:creationId xmlns:a16="http://schemas.microsoft.com/office/drawing/2014/main" id="{66511622-ED78-6DB3-4F3E-5662E7B3D8B1}"/>
                  </a:ext>
                </a:extLst>
              </p:cNvPr>
              <p:cNvSpPr/>
              <p:nvPr/>
            </p:nvSpPr>
            <p:spPr>
              <a:xfrm rot="2700000">
                <a:off x="4973406" y="5432998"/>
                <a:ext cx="124823" cy="74569"/>
              </a:xfrm>
              <a:prstGeom prst="rightArrow">
                <a:avLst>
                  <a:gd name="adj1" fmla="val 38166"/>
                  <a:gd name="adj2" fmla="val 84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BE" sz="2400" b="0" i="0" u="none" strike="noStrike" kern="0" cap="none" spc="0" normalizeH="0" baseline="0" noProof="0" dirty="0">
                  <a:ln>
                    <a:noFill/>
                  </a:ln>
                  <a:solidFill>
                    <a:sysClr val="windowText" lastClr="000000"/>
                  </a:solidFill>
                  <a:effectLst/>
                  <a:highlight>
                    <a:srgbClr val="FFFF00"/>
                  </a:highlight>
                  <a:uLnTx/>
                  <a:uFillTx/>
                  <a:latin typeface="Calibri"/>
                  <a:ea typeface="+mn-ea"/>
                  <a:cs typeface="+mn-cs"/>
                </a:endParaRPr>
              </a:p>
            </p:txBody>
          </p:sp>
        </p:grpSp>
        <p:sp>
          <p:nvSpPr>
            <p:cNvPr id="18" name="TextBox 66">
              <a:extLst>
                <a:ext uri="{FF2B5EF4-FFF2-40B4-BE49-F238E27FC236}">
                  <a16:creationId xmlns:a16="http://schemas.microsoft.com/office/drawing/2014/main" id="{6EFCA0B8-3456-7121-D6D0-D251D8F715B3}"/>
                </a:ext>
              </a:extLst>
            </p:cNvPr>
            <p:cNvSpPr txBox="1">
              <a:spLocks noChangeArrowheads="1"/>
            </p:cNvSpPr>
            <p:nvPr/>
          </p:nvSpPr>
          <p:spPr bwMode="auto">
            <a:xfrm>
              <a:off x="7065595" y="4876006"/>
              <a:ext cx="1434467" cy="176923"/>
            </a:xfrm>
            <a:prstGeom prst="rect">
              <a:avLst/>
            </a:prstGeom>
            <a:noFill/>
            <a:ln w="9525">
              <a:noFill/>
              <a:miter lim="800000"/>
              <a:headEnd/>
              <a:tailEnd/>
            </a:ln>
          </p:spPr>
          <p:txBody>
            <a:bodyPr wrap="square">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fr-BE" sz="933" b="0" i="0" u="none" strike="noStrike" kern="0" cap="none" spc="0" normalizeH="0" baseline="0" noProof="0" dirty="0">
                  <a:ln>
                    <a:noFill/>
                  </a:ln>
                  <a:solidFill>
                    <a:srgbClr val="222223">
                      <a:lumMod val="75000"/>
                      <a:lumOff val="25000"/>
                    </a:srgbClr>
                  </a:solidFill>
                  <a:effectLst/>
                  <a:uLnTx/>
                  <a:uFillTx/>
                  <a:latin typeface="Calibri"/>
                  <a:ea typeface="+mn-ea"/>
                  <a:cs typeface="+mn-cs"/>
                </a:rPr>
                <a:t>Diminution significative (95%)</a:t>
              </a:r>
            </a:p>
          </p:txBody>
        </p:sp>
      </p:grpSp>
    </p:spTree>
    <p:extLst>
      <p:ext uri="{BB962C8B-B14F-4D97-AF65-F5344CB8AC3E}">
        <p14:creationId xmlns:p14="http://schemas.microsoft.com/office/powerpoint/2010/main" val="39113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05288F-EA8A-4003-9B09-FB96D698812A}"/>
              </a:ext>
            </a:extLst>
          </p:cNvPr>
          <p:cNvSpPr txBox="1"/>
          <p:nvPr/>
        </p:nvSpPr>
        <p:spPr>
          <a:xfrm>
            <a:off x="0" y="2247839"/>
            <a:ext cx="12192000" cy="830997"/>
          </a:xfrm>
          <a:prstGeom prst="rect">
            <a:avLst/>
          </a:prstGeom>
          <a:noFill/>
        </p:spPr>
        <p:txBody>
          <a:bodyPr wrap="square" rtlCol="0" anchor="t">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ITC Lubalin Graph Std" panose="02060703020205020404" pitchFamily="18" charset="0"/>
                <a:ea typeface="+mn-ea"/>
                <a:cs typeface="Verdana"/>
              </a:rPr>
              <a:t>Description de l’échantillon</a:t>
            </a:r>
          </a:p>
        </p:txBody>
      </p:sp>
      <p:sp>
        <p:nvSpPr>
          <p:cNvPr id="8" name="Titre 7">
            <a:extLst>
              <a:ext uri="{FF2B5EF4-FFF2-40B4-BE49-F238E27FC236}">
                <a16:creationId xmlns:a16="http://schemas.microsoft.com/office/drawing/2014/main" id="{BD0249F7-394E-479A-A481-8CF6A4A289BD}"/>
              </a:ext>
            </a:extLst>
          </p:cNvPr>
          <p:cNvSpPr>
            <a:spLocks noGrp="1"/>
          </p:cNvSpPr>
          <p:nvPr>
            <p:ph type="title"/>
          </p:nvPr>
        </p:nvSpPr>
        <p:spPr>
          <a:xfrm>
            <a:off x="1955136" y="3337044"/>
            <a:ext cx="9716068" cy="442121"/>
          </a:xfrm>
        </p:spPr>
        <p:txBody>
          <a:bodyPr/>
          <a:lstStyle/>
          <a:p>
            <a:r>
              <a:rPr lang="fr-BE" dirty="0"/>
              <a:t>Les jeunes, leur carrière et le sens du travail</a:t>
            </a:r>
            <a:br>
              <a:rPr lang="fr-BE" dirty="0"/>
            </a:br>
            <a:br>
              <a:rPr lang="fr-BE" dirty="0"/>
            </a:br>
            <a:endParaRPr lang="fr-BE" dirty="0"/>
          </a:p>
        </p:txBody>
      </p:sp>
    </p:spTree>
    <p:extLst>
      <p:ext uri="{BB962C8B-B14F-4D97-AF65-F5344CB8AC3E}">
        <p14:creationId xmlns:p14="http://schemas.microsoft.com/office/powerpoint/2010/main" val="4224359017"/>
      </p:ext>
    </p:extLst>
  </p:cSld>
  <p:clrMapOvr>
    <a:masterClrMapping/>
  </p:clrMapOvr>
</p:sld>
</file>

<file path=ppt/theme/theme1.xml><?xml version="1.0" encoding="utf-8"?>
<a:theme xmlns:a="http://schemas.openxmlformats.org/drawingml/2006/main" name="KBC Template">
  <a:themeElements>
    <a:clrScheme name="Custom 7">
      <a:dk1>
        <a:srgbClr val="0D2A50"/>
      </a:dk1>
      <a:lt1>
        <a:srgbClr val="FFFFFF"/>
      </a:lt1>
      <a:dk2>
        <a:srgbClr val="0D2A50"/>
      </a:dk2>
      <a:lt2>
        <a:srgbClr val="FFFFFF"/>
      </a:lt2>
      <a:accent1>
        <a:srgbClr val="009985"/>
      </a:accent1>
      <a:accent2>
        <a:srgbClr val="EE7079"/>
      </a:accent2>
      <a:accent3>
        <a:srgbClr val="FCBB30"/>
      </a:accent3>
      <a:accent4>
        <a:srgbClr val="55C7DF"/>
      </a:accent4>
      <a:accent5>
        <a:srgbClr val="1FADC1"/>
      </a:accent5>
      <a:accent6>
        <a:srgbClr val="5387C5"/>
      </a:accent6>
      <a:hlink>
        <a:srgbClr val="0097DB"/>
      </a:hlink>
      <a:folHlink>
        <a:srgbClr val="46ADE0"/>
      </a:folHlink>
    </a:clrScheme>
    <a:fontScheme name="KBC">
      <a:majorFont>
        <a:latin typeface="Gilroy Bold"/>
        <a:ea typeface=""/>
        <a:cs typeface=""/>
      </a:majorFont>
      <a:minorFont>
        <a:latin typeface="Gilro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EEF"/>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smtClean="0"/>
        </a:defPPr>
      </a:lstStyle>
    </a:txDef>
  </a:objectDefaults>
  <a:extraClrSchemeLst/>
  <a:extLst>
    <a:ext uri="{05A4C25C-085E-4340-85A3-A5531E510DB2}">
      <thm15:themeFamily xmlns:thm15="http://schemas.microsoft.com/office/thememl/2012/main" name="Presentatie3" id="{192070CE-E590-4627-B2A9-1C772AC4F2C9}" vid="{A9CABEFD-4256-481F-8479-35E1264B9424}"/>
    </a:ext>
  </a:extLst>
</a:theme>
</file>

<file path=ppt/theme/theme2.xml><?xml version="1.0" encoding="utf-8"?>
<a:theme xmlns:a="http://schemas.openxmlformats.org/drawingml/2006/main" name="1_KBC Template">
  <a:themeElements>
    <a:clrScheme name="Custom 7">
      <a:dk1>
        <a:srgbClr val="0D2A50"/>
      </a:dk1>
      <a:lt1>
        <a:srgbClr val="FFFFFF"/>
      </a:lt1>
      <a:dk2>
        <a:srgbClr val="0D2A50"/>
      </a:dk2>
      <a:lt2>
        <a:srgbClr val="FFFFFF"/>
      </a:lt2>
      <a:accent1>
        <a:srgbClr val="009985"/>
      </a:accent1>
      <a:accent2>
        <a:srgbClr val="EE7079"/>
      </a:accent2>
      <a:accent3>
        <a:srgbClr val="FCBB30"/>
      </a:accent3>
      <a:accent4>
        <a:srgbClr val="55C7DF"/>
      </a:accent4>
      <a:accent5>
        <a:srgbClr val="1FADC1"/>
      </a:accent5>
      <a:accent6>
        <a:srgbClr val="5387C5"/>
      </a:accent6>
      <a:hlink>
        <a:srgbClr val="0097DB"/>
      </a:hlink>
      <a:folHlink>
        <a:srgbClr val="46ADE0"/>
      </a:folHlink>
    </a:clrScheme>
    <a:fontScheme name="KBC">
      <a:majorFont>
        <a:latin typeface="Gilroy Bold"/>
        <a:ea typeface=""/>
        <a:cs typeface=""/>
      </a:majorFont>
      <a:minorFont>
        <a:latin typeface="Gilro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EEF"/>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smtClean="0"/>
        </a:defPPr>
      </a:lstStyle>
    </a:txDef>
  </a:objectDefaults>
  <a:extraClrSchemeLst/>
  <a:extLst>
    <a:ext uri="{05A4C25C-085E-4340-85A3-A5531E510DB2}">
      <thm15:themeFamily xmlns:thm15="http://schemas.microsoft.com/office/thememl/2012/main" name="PresentationCBC" id="{966E5797-D988-0543-99DD-81B23B7A20DA}" vid="{CB784270-237A-A841-BFA8-F2992660AA4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Ipsos 2015">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2472</Words>
  <Application>Microsoft Office PowerPoint</Application>
  <PresentationFormat>Grand écran</PresentationFormat>
  <Paragraphs>278</Paragraphs>
  <Slides>42</Slides>
  <Notes>22</Notes>
  <HiddenSlides>2</HiddenSlides>
  <MMClips>0</MMClips>
  <ScaleCrop>false</ScaleCrop>
  <HeadingPairs>
    <vt:vector size="6" baseType="variant">
      <vt:variant>
        <vt:lpstr>Polices utilisées</vt:lpstr>
      </vt:variant>
      <vt:variant>
        <vt:i4>11</vt:i4>
      </vt:variant>
      <vt:variant>
        <vt:lpstr>Thème</vt:lpstr>
      </vt:variant>
      <vt:variant>
        <vt:i4>3</vt:i4>
      </vt:variant>
      <vt:variant>
        <vt:lpstr>Titres des diapositives</vt:lpstr>
      </vt:variant>
      <vt:variant>
        <vt:i4>42</vt:i4>
      </vt:variant>
    </vt:vector>
  </HeadingPairs>
  <TitlesOfParts>
    <vt:vector size="56" baseType="lpstr">
      <vt:lpstr>Abadi Extra Light</vt:lpstr>
      <vt:lpstr>Arial</vt:lpstr>
      <vt:lpstr>Calibri</vt:lpstr>
      <vt:lpstr>Gilroy</vt:lpstr>
      <vt:lpstr>Gilroy Bold</vt:lpstr>
      <vt:lpstr>Gilroy Medium</vt:lpstr>
      <vt:lpstr>ITC Lubalin Graph Std</vt:lpstr>
      <vt:lpstr>Lato Bold Bold</vt:lpstr>
      <vt:lpstr>Lato Italics</vt:lpstr>
      <vt:lpstr>Lucida Grande</vt:lpstr>
      <vt:lpstr>Verdana</vt:lpstr>
      <vt:lpstr>KBC Template</vt:lpstr>
      <vt:lpstr>1_KBC Template</vt:lpstr>
      <vt:lpstr>Office Theme</vt:lpstr>
      <vt:lpstr>Observatoire CBC  « Les jeunes de 18 à 32 ans et la guerre des talents »   </vt:lpstr>
      <vt:lpstr>Présentation PowerPoint</vt:lpstr>
      <vt:lpstr>Présentation PowerPoint</vt:lpstr>
      <vt:lpstr>Enquête réalisée par le bureau </vt:lpstr>
      <vt:lpstr>Description de l’échantillon </vt:lpstr>
      <vt:lpstr>Avez-vous un travail ?</vt:lpstr>
      <vt:lpstr>Quel est votre statut ?</vt:lpstr>
      <vt:lpstr>Dans quel milieu professionnel travaillez-vous ?</vt:lpstr>
      <vt:lpstr>Les jeunes, leur carrière et le sens du travail  </vt:lpstr>
      <vt:lpstr>Selon vous, à quelle fréquence envisagez-vous de changer de travail durant votre carrière ? </vt:lpstr>
      <vt:lpstr>Depuis le début de votre carrière, dans combien d’entreprises avez-vous déjà travaillé? </vt:lpstr>
      <vt:lpstr>Dans le cadre de votre expérience professionnelle actuelle, envisagez-vous de … ? </vt:lpstr>
      <vt:lpstr>Pour quelles raisons envisagez-vous ce changement professionnel ?</vt:lpstr>
      <vt:lpstr>Selon vous, que signifie « réussir professionnellement » ?</vt:lpstr>
      <vt:lpstr>Quels sont les trois éléments les plus importants pour vous, dans le cadre de votre travail ? </vt:lpstr>
      <vt:lpstr>La crise énergétique actuelle a-t-elle (eu) un impact sur votre vision du travail ?</vt:lpstr>
      <vt:lpstr>De quel ordre est l’impact de la crise énergétique sur votre vision du travail ?</vt:lpstr>
      <vt:lpstr>Estimez-vous que votre travail actuel a du sens ?</vt:lpstr>
      <vt:lpstr>Selon vous, quels sont les facteurs qui donnent du sens à votre travail?</vt:lpstr>
      <vt:lpstr>Quels sont selon vous les plus grands facteurs de motivation à travailler ? </vt:lpstr>
      <vt:lpstr>Les jeunes et l’attractivité d’une entreprise</vt:lpstr>
      <vt:lpstr>De manière générale, de quelles manières recherchez-vous/avez-vous recherché/rechercherez-vous prioritairement un travail ? </vt:lpstr>
      <vt:lpstr>La perception attractive que vous aviez de votre employeur actuel/dernier employeur est/était-elle conforme à la réalité ?</vt:lpstr>
      <vt:lpstr>Pour quelles raisons cette perception n’était-elle pas conforme à la réalité ?</vt:lpstr>
      <vt:lpstr>Le délai et le processus de recrutement sont-ils des critères de choix selon vous pour postuler auprès d’une entreprise ?</vt:lpstr>
      <vt:lpstr>Selon vous, quelles sont les principales raisons qui pourraient vous faire changer d’employeur ? </vt:lpstr>
      <vt:lpstr>En termes de ressources humaines, quels sont les critères auxquels vous accordez le plus d’importance dans le choix d’une entreprise ? </vt:lpstr>
      <vt:lpstr>Parmi les valeurs suivantes qu’un employeur peut incarner, quelles sont celles qui vous donnent le plus envie d’aller y travailler ? </vt:lpstr>
      <vt:lpstr>Selon vous, quel est le modèle d'employeur qui est le plus attractif? </vt:lpstr>
      <vt:lpstr>Les jeunes et la durabilité d’une entreprise  </vt:lpstr>
      <vt:lpstr>Selon vous, le fait qu’une entreprise accorde de l’importance à sa politique de durabilité sociale, économique et environnementale est … ? </vt:lpstr>
      <vt:lpstr>Selon vous, votre (futur) employeur doit-il être engagé / utile envers la société?</vt:lpstr>
      <vt:lpstr>Sur quels sujets votre (futur) employeur doit-il aujourd’hui s’engager en priorité?  </vt:lpstr>
      <vt:lpstr>Au regard de votre emploi actuel, estimez-vous que votre organisation s’investit assez dans la transition écologique et sociale de notre société ?</vt:lpstr>
      <vt:lpstr>De manière globale, en matière de durabilité, estimez-vous que les priorités de votre organisation devraient être … ?  </vt:lpstr>
      <vt:lpstr>Présentation PowerPoint</vt:lpstr>
      <vt:lpstr>Présentation PowerPoint</vt:lpstr>
      <vt:lpstr>Présentation PowerPoint</vt:lpstr>
      <vt:lpstr>Présentation PowerPoint</vt:lpstr>
      <vt:lpstr>Présentation PowerPoint</vt:lpstr>
      <vt:lpstr>Présentation PowerPoint</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Observatoire CBC  « Les jeunes de 18 à 32 ans et l’attractivité du monde du travail »   </dc:title>
  <dc:creator>Fabien Tyteca</dc:creator>
  <cp:lastModifiedBy>Fabien Tyteca</cp:lastModifiedBy>
  <cp:revision>3</cp:revision>
  <dcterms:created xsi:type="dcterms:W3CDTF">2023-09-19T07:51:02Z</dcterms:created>
  <dcterms:modified xsi:type="dcterms:W3CDTF">2023-09-28T08:26:36Z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44a7eb9-e308-4cb8-ad88-b50d70445f3a_Enabled">
    <vt:lpwstr>true</vt:lpwstr>
  </property>
  <property fmtid="{D5CDD505-2E9C-101B-9397-08002B2CF9AE}" pid="3" name="MSIP_Label_d44a7eb9-e308-4cb8-ad88-b50d70445f3a_SetDate">
    <vt:lpwstr>2023-09-20T07:22:24Z</vt:lpwstr>
  </property>
  <property fmtid="{D5CDD505-2E9C-101B-9397-08002B2CF9AE}" pid="4" name="MSIP_Label_d44a7eb9-e308-4cb8-ad88-b50d70445f3a_Method">
    <vt:lpwstr>Privileged</vt:lpwstr>
  </property>
  <property fmtid="{D5CDD505-2E9C-101B-9397-08002B2CF9AE}" pid="5" name="MSIP_Label_d44a7eb9-e308-4cb8-ad88-b50d70445f3a_Name">
    <vt:lpwstr>d44a7eb9-e308-4cb8-ad88-b50d70445f3a</vt:lpwstr>
  </property>
  <property fmtid="{D5CDD505-2E9C-101B-9397-08002B2CF9AE}" pid="6" name="MSIP_Label_d44a7eb9-e308-4cb8-ad88-b50d70445f3a_SiteId">
    <vt:lpwstr>64af2aee-7d6c-49ac-a409-192d3fee73b8</vt:lpwstr>
  </property>
  <property fmtid="{D5CDD505-2E9C-101B-9397-08002B2CF9AE}" pid="7" name="MSIP_Label_d44a7eb9-e308-4cb8-ad88-b50d70445f3a_ActionId">
    <vt:lpwstr>699c90b0-aea6-4c2d-819f-2eeed9b28c2a</vt:lpwstr>
  </property>
  <property fmtid="{D5CDD505-2E9C-101B-9397-08002B2CF9AE}" pid="8" name="MSIP_Label_d44a7eb9-e308-4cb8-ad88-b50d70445f3a_ContentBits">
    <vt:lpwstr>1</vt:lpwstr>
  </property>
</Properties>
</file>